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5"/>
  </p:notesMasterIdLst>
  <p:sldIdLst>
    <p:sldId id="4326" r:id="rId5"/>
    <p:sldId id="4327" r:id="rId6"/>
    <p:sldId id="4328" r:id="rId7"/>
    <p:sldId id="4332" r:id="rId8"/>
    <p:sldId id="4338" r:id="rId9"/>
    <p:sldId id="4333" r:id="rId10"/>
    <p:sldId id="4334" r:id="rId11"/>
    <p:sldId id="4335" r:id="rId12"/>
    <p:sldId id="4329" r:id="rId13"/>
    <p:sldId id="4336" r:id="rId14"/>
  </p:sldIdLst>
  <p:sldSz cx="12192000" cy="6858000"/>
  <p:notesSz cx="7102475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4" roundtripDataSignature="AMtx7mj6Zu/AEMZE+Nn7RYq0I88VQGYBk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30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2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uvateksti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87E3A4C-54E7-4182-8680-0F86558127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i-FI"/>
              <a:t>Tekstisivu, yksipalstainen.</a:t>
            </a:r>
            <a:br>
              <a:rPr lang="fi-FI"/>
            </a:br>
            <a:r>
              <a:rPr lang="fi-FI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marL="357188" marR="0" lvl="0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i-FI"/>
              <a:t>Esityksen tekstisisältö tulee aina tiivistää mahdollisimman lyhyeksi.</a:t>
            </a:r>
            <a:br>
              <a:rPr lang="fi-FI"/>
            </a:br>
            <a:r>
              <a:rPr lang="fi-FI"/>
              <a:t>Esityksen tarkoitus on toimia esiintyjän ja kuulijan tukena.</a:t>
            </a:r>
            <a:br>
              <a:rPr lang="fi-FI"/>
            </a:br>
            <a:r>
              <a:rPr lang="fi-FI"/>
              <a:t>     Toinen tekstitaso, jos sivulle tulee enemmän tekstiä.</a:t>
            </a:r>
            <a:br>
              <a:rPr lang="fi-FI"/>
            </a:br>
            <a:r>
              <a:rPr lang="fi-FI"/>
              <a:t>           Kolmas tekstitaso, jos haluat esittää enemmän tekstiä.</a:t>
            </a:r>
            <a:br>
              <a:rPr lang="fi-FI"/>
            </a:br>
            <a:r>
              <a:rPr lang="fi-FI"/>
              <a:t>Muistathan, että kun tekstin koko pienenee, myös viesti pienenee.</a:t>
            </a:r>
            <a:br>
              <a:rPr lang="fi-FI"/>
            </a:br>
            <a:r>
              <a:rPr lang="fi-FI" noProof="0"/>
              <a:t>Esityksen tulee olla myös kaukaa luettavissa.</a:t>
            </a:r>
            <a:endParaRPr lang="fi-FI"/>
          </a:p>
          <a:p>
            <a:pPr marL="715963" marR="0" lvl="1" indent="-357188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tx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9A7EFB5-C255-48FB-AC67-FD651DD26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fld id="{03D2D5F4-4871-4469-8343-ED7F6811B37D}" type="slidenum">
              <a:rPr lang="fi-FI" smtClean="0"/>
              <a:pPr algn="l"/>
              <a:t>‹#›</a:t>
            </a:fld>
            <a:endParaRPr lang="fi-FI"/>
          </a:p>
        </p:txBody>
      </p:sp>
      <p:sp>
        <p:nvSpPr>
          <p:cNvPr id="8" name="Päivämäärän paikkamerkki 3">
            <a:extLst>
              <a:ext uri="{FF2B5EF4-FFF2-40B4-BE49-F238E27FC236}">
                <a16:creationId xmlns:a16="http://schemas.microsoft.com/office/drawing/2014/main" id="{AFC3A855-B6C3-4D1E-B148-55910A2578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49661" y="6374625"/>
            <a:ext cx="976847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pPr algn="r"/>
            <a:fld id="{6F85ABD3-D86F-4A17-85E0-C0F26E5039CE}" type="datetime1">
              <a:rPr lang="fi-FI" smtClean="0"/>
              <a:pPr algn="r"/>
              <a:t>24.6.2025</a:t>
            </a:fld>
            <a:endParaRPr lang="fi-FI"/>
          </a:p>
        </p:txBody>
      </p:sp>
      <p:sp>
        <p:nvSpPr>
          <p:cNvPr id="9" name="Alatunnisteen paikkamerkki 4">
            <a:extLst>
              <a:ext uri="{FF2B5EF4-FFF2-40B4-BE49-F238E27FC236}">
                <a16:creationId xmlns:a16="http://schemas.microsoft.com/office/drawing/2014/main" id="{032AC8CB-3366-4A2A-8272-93E3683840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95271" y="6374625"/>
            <a:ext cx="4114800" cy="2046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pPr algn="l"/>
            <a:r>
              <a:rPr lang="fi-FI"/>
              <a:t>Esityksen nimi  /  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4289958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5510D2D2-4E3C-8030-95B5-8F61922DE655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-1" y="5676900"/>
            <a:ext cx="12191999" cy="118110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9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3328AD-3320-2A8E-AC7C-76967035C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4681"/>
            <a:ext cx="10515600" cy="2852737"/>
          </a:xfrm>
        </p:spPr>
        <p:txBody>
          <a:bodyPr>
            <a:normAutofit/>
          </a:bodyPr>
          <a:lstStyle/>
          <a:p>
            <a:r>
              <a:rPr lang="fi-FI" dirty="0"/>
              <a:t>Fasilitointimenetelmä: </a:t>
            </a:r>
            <a:br>
              <a:rPr lang="fi-FI" dirty="0"/>
            </a:br>
            <a:r>
              <a:rPr lang="fi-FI" dirty="0"/>
              <a:t>enemmän tätä, vähemmän tuota</a:t>
            </a:r>
          </a:p>
        </p:txBody>
      </p:sp>
    </p:spTree>
    <p:extLst>
      <p:ext uri="{BB962C8B-B14F-4D97-AF65-F5344CB8AC3E}">
        <p14:creationId xmlns:p14="http://schemas.microsoft.com/office/powerpoint/2010/main" val="603585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F1474E-B5EA-770F-1DFB-1AE2AF9A8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Kysely päättäjätilaisuuteen osallistuneille (10 minuuttia)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385D61-478C-8A23-E585-CA97C54F04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fi-FI" dirty="0"/>
              <a:t>Viimeiseksi ohjelmassa on loppuarviointi. </a:t>
            </a:r>
          </a:p>
          <a:p>
            <a:r>
              <a:rPr lang="fi-FI" dirty="0"/>
              <a:t>Fasilitaattori voi näyttää dialta linkin kyselyyn (täytetään itse omalla puhelimella), ja kertoa että kyselyn voi täyttää myös paperille (muutama tuloste mukana)</a:t>
            </a:r>
          </a:p>
          <a:p>
            <a:r>
              <a:rPr lang="fi-FI" dirty="0"/>
              <a:t>Kyselyn kieli on suomi/ruotsi. Mikäli on tunnistettu etukäteen osallistujien kieliryhmiä, voidaan kysymykset kääntää myös etukäteen kyseiselle kielelle ja näyttää esim. diana osallistujille, kyselyyn voi vastata omalla äidinkielellään (tai suomeksi).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7186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6F04BBC-20C0-1638-EA69-4B03B1157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Menetelmästä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FCDF867-0DD3-CD21-9462-F38C184A0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20825"/>
            <a:ext cx="10515599" cy="4351338"/>
          </a:xfrm>
        </p:spPr>
        <p:txBody>
          <a:bodyPr>
            <a:normAutofit/>
          </a:bodyPr>
          <a:lstStyle/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AIKA: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noin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tuntia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RYHMÄ: 3-6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osallistujaa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pienryhmässä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TAVOITE: Tutkia havaintoja ja kokemuksia, jotka ovat tässä hetkessä olemassa. Löytää keinoja lisätä myönteisiä kokemuksia ja vähentää kielteisiä. 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68288" marR="0" lvl="0" indent="-268288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365ABD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KOKEMUSKORTIT: Jos kokemuksia on paljon, eri ryhmillä voi olla eri kokemuskortteja. Jokaisessa ryhmässä luetaan kokemuskortteja vuorotellen. </a:t>
            </a:r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863174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CA24D33-EC84-9AA3-0B76-86BECDFE04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0063" y="682625"/>
            <a:ext cx="5181600" cy="435133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fi-FI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1: RYHMIEN MUODOSTAMINEN</a:t>
            </a:r>
          </a:p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Muodostakaa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ryhmiä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joissa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on </a:t>
            </a:r>
            <a:b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3-6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osallistujaa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11430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Jokaisessa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ryhmässä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tulisi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olla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osallistujia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joilla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on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erilainen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rooli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esim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edustaja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kuntapäättäjistä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muista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luottamushenkilöistä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asukasryhmistä</a:t>
            </a: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tabLst/>
              <a:defRPr/>
            </a:pPr>
            <a:endParaRPr kumimoji="0" lang="fi-FI" sz="2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tabLst/>
              <a:defRPr/>
            </a:pPr>
            <a:endParaRPr kumimoji="0" lang="fi-FI" sz="2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02495C5-AC6F-5D3D-DF17-BA7B119DA6F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226629" y="595540"/>
            <a:ext cx="5181600" cy="435133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i-FI" sz="2800" dirty="0"/>
              <a:t>2: ALKUVALMISTELUT</a:t>
            </a:r>
          </a:p>
          <a:p>
            <a:pPr marL="114300" indent="0">
              <a:buNone/>
            </a:pPr>
            <a:r>
              <a:rPr lang="en-US" sz="2800" dirty="0"/>
              <a:t>Anna </a:t>
            </a:r>
            <a:r>
              <a:rPr lang="en-US" sz="2800" dirty="0" err="1"/>
              <a:t>jokaiselle</a:t>
            </a:r>
            <a:r>
              <a:rPr lang="en-US" sz="2800" dirty="0"/>
              <a:t> </a:t>
            </a:r>
            <a:r>
              <a:rPr lang="en-US" sz="2800" dirty="0" err="1"/>
              <a:t>ryhmälle</a:t>
            </a:r>
            <a:r>
              <a:rPr lang="en-US" sz="2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 </a:t>
            </a:r>
            <a:r>
              <a:rPr lang="en-US" sz="2800" dirty="0" err="1"/>
              <a:t>kokemuskorttipakka</a:t>
            </a:r>
            <a:r>
              <a:rPr lang="en-US" sz="2800" dirty="0"/>
              <a:t> (20-30 </a:t>
            </a:r>
            <a:r>
              <a:rPr lang="en-US" sz="2800" dirty="0" err="1"/>
              <a:t>kokemusta</a:t>
            </a:r>
            <a:r>
              <a:rPr lang="en-US" sz="2800" dirty="0"/>
              <a:t>) </a:t>
            </a:r>
            <a:r>
              <a:rPr lang="en-US" sz="2800" dirty="0" err="1"/>
              <a:t>sekä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 err="1"/>
              <a:t>kolme</a:t>
            </a:r>
            <a:r>
              <a:rPr lang="en-US" sz="2800" dirty="0"/>
              <a:t> </a:t>
            </a:r>
            <a:r>
              <a:rPr lang="en-US" sz="2800" dirty="0" err="1"/>
              <a:t>kategorialappua</a:t>
            </a:r>
            <a:endParaRPr lang="en-US" sz="2800" dirty="0"/>
          </a:p>
          <a:p>
            <a:pPr marL="628650" indent="-514350">
              <a:buAutoNum type="arabicParenR"/>
            </a:pPr>
            <a:r>
              <a:rPr lang="en-US" sz="2800" dirty="0"/>
              <a:t>“</a:t>
            </a:r>
            <a:r>
              <a:rPr lang="en-US" sz="2800" dirty="0" err="1"/>
              <a:t>enemmän</a:t>
            </a:r>
            <a:r>
              <a:rPr lang="en-US" sz="2800" dirty="0"/>
              <a:t> </a:t>
            </a:r>
            <a:r>
              <a:rPr lang="en-US" sz="2800" dirty="0" err="1"/>
              <a:t>tätä</a:t>
            </a:r>
            <a:r>
              <a:rPr lang="en-US" sz="2800" dirty="0"/>
              <a:t>”, </a:t>
            </a:r>
          </a:p>
          <a:p>
            <a:pPr marL="628650" indent="-514350">
              <a:buAutoNum type="arabicParenR"/>
            </a:pPr>
            <a:r>
              <a:rPr lang="en-US" sz="2800" dirty="0"/>
              <a:t>“</a:t>
            </a:r>
            <a:r>
              <a:rPr lang="en-US" sz="2800" dirty="0" err="1"/>
              <a:t>emme</a:t>
            </a:r>
            <a:r>
              <a:rPr lang="en-US" sz="2800" dirty="0"/>
              <a:t> </a:t>
            </a:r>
            <a:r>
              <a:rPr lang="en-US" sz="2800" dirty="0" err="1"/>
              <a:t>osaa</a:t>
            </a:r>
            <a:r>
              <a:rPr lang="en-US" sz="2800" dirty="0"/>
              <a:t> </a:t>
            </a:r>
            <a:r>
              <a:rPr lang="en-US" sz="2800" dirty="0" err="1"/>
              <a:t>sanoa</a:t>
            </a:r>
            <a:r>
              <a:rPr lang="en-US" sz="2800" dirty="0"/>
              <a:t>”</a:t>
            </a:r>
          </a:p>
          <a:p>
            <a:pPr marL="628650" indent="-514350">
              <a:buAutoNum type="arabicParenR"/>
            </a:pPr>
            <a:r>
              <a:rPr lang="en-US" sz="2800" dirty="0"/>
              <a:t>“</a:t>
            </a:r>
            <a:r>
              <a:rPr lang="en-US" sz="2800" dirty="0" err="1"/>
              <a:t>vähemmän</a:t>
            </a:r>
            <a:r>
              <a:rPr lang="en-US" sz="2800" dirty="0"/>
              <a:t> </a:t>
            </a:r>
            <a:r>
              <a:rPr lang="en-US" sz="2800" dirty="0" err="1"/>
              <a:t>tuota</a:t>
            </a:r>
            <a:r>
              <a:rPr lang="en-US" sz="2800" dirty="0"/>
              <a:t>”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0085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6FDFEE-AA32-BB8A-4EA6-A64E0F398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3: KOKEMUSKORTTIEN JAKO KATEGORIOIHIN (30 </a:t>
            </a:r>
            <a:r>
              <a:rPr lang="en-US" sz="4400" dirty="0" err="1"/>
              <a:t>minuuttia</a:t>
            </a:r>
            <a:r>
              <a:rPr lang="en-US" sz="4400" dirty="0"/>
              <a:t>) 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2B7CD7-96DA-A651-1D33-C73843898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100" dirty="0"/>
          </a:p>
          <a:p>
            <a:pPr lvl="1"/>
            <a:r>
              <a:rPr lang="en-US" sz="2600" dirty="0" err="1"/>
              <a:t>Ryhmän</a:t>
            </a:r>
            <a:r>
              <a:rPr lang="en-US" sz="2600" dirty="0"/>
              <a:t> </a:t>
            </a:r>
            <a:r>
              <a:rPr lang="en-US" sz="2600" dirty="0" err="1"/>
              <a:t>jäsenet</a:t>
            </a:r>
            <a:r>
              <a:rPr lang="en-US" sz="2600" dirty="0"/>
              <a:t> </a:t>
            </a:r>
            <a:r>
              <a:rPr lang="en-US" sz="2600" dirty="0" err="1"/>
              <a:t>lukevat</a:t>
            </a:r>
            <a:r>
              <a:rPr lang="en-US" sz="2600" dirty="0"/>
              <a:t> </a:t>
            </a:r>
            <a:r>
              <a:rPr lang="en-US" sz="2600" dirty="0" err="1"/>
              <a:t>vuorotellen</a:t>
            </a:r>
            <a:r>
              <a:rPr lang="en-US" sz="2600" dirty="0"/>
              <a:t> </a:t>
            </a:r>
            <a:r>
              <a:rPr lang="en-US" sz="2600" dirty="0" err="1"/>
              <a:t>kokemuskortit</a:t>
            </a:r>
            <a:r>
              <a:rPr lang="en-US" sz="2600" dirty="0"/>
              <a:t>. </a:t>
            </a:r>
          </a:p>
          <a:p>
            <a:pPr lvl="1"/>
            <a:r>
              <a:rPr lang="en-US" sz="2600" dirty="0" err="1"/>
              <a:t>Jokainen</a:t>
            </a:r>
            <a:r>
              <a:rPr lang="en-US" sz="2600" dirty="0"/>
              <a:t> </a:t>
            </a:r>
            <a:r>
              <a:rPr lang="en-US" sz="2600" dirty="0" err="1"/>
              <a:t>ryhmän</a:t>
            </a:r>
            <a:r>
              <a:rPr lang="en-US" sz="2600" dirty="0"/>
              <a:t> </a:t>
            </a:r>
            <a:r>
              <a:rPr lang="en-US" sz="2600" dirty="0" err="1"/>
              <a:t>jäsen</a:t>
            </a:r>
            <a:r>
              <a:rPr lang="en-US" sz="2600" dirty="0"/>
              <a:t> </a:t>
            </a:r>
            <a:r>
              <a:rPr lang="en-US" sz="2600" dirty="0" err="1"/>
              <a:t>saa</a:t>
            </a:r>
            <a:r>
              <a:rPr lang="en-US" sz="2600" dirty="0"/>
              <a:t> </a:t>
            </a:r>
            <a:r>
              <a:rPr lang="en-US" sz="2600" dirty="0" err="1"/>
              <a:t>vuorotellen</a:t>
            </a:r>
            <a:r>
              <a:rPr lang="en-US" sz="2600" dirty="0"/>
              <a:t> </a:t>
            </a:r>
            <a:r>
              <a:rPr lang="en-US" sz="2600" dirty="0" err="1"/>
              <a:t>kertoa</a:t>
            </a:r>
            <a:r>
              <a:rPr lang="en-US" sz="2600" dirty="0"/>
              <a:t>, </a:t>
            </a:r>
            <a:r>
              <a:rPr lang="en-US" sz="2600" dirty="0" err="1"/>
              <a:t>toivooko</a:t>
            </a:r>
            <a:r>
              <a:rPr lang="en-US" sz="2600" dirty="0"/>
              <a:t> </a:t>
            </a:r>
            <a:r>
              <a:rPr lang="en-US" sz="2600" dirty="0" err="1"/>
              <a:t>tällaisia</a:t>
            </a:r>
            <a:r>
              <a:rPr lang="en-US" sz="2600" dirty="0"/>
              <a:t> </a:t>
            </a:r>
            <a:r>
              <a:rPr lang="en-US" sz="2600" dirty="0" err="1"/>
              <a:t>kokemuksia</a:t>
            </a:r>
            <a:r>
              <a:rPr lang="en-US" sz="2600" dirty="0"/>
              <a:t> </a:t>
            </a:r>
            <a:r>
              <a:rPr lang="en-US" sz="2600" dirty="0" err="1"/>
              <a:t>enemmän</a:t>
            </a:r>
            <a:r>
              <a:rPr lang="en-US" sz="2600" dirty="0"/>
              <a:t> </a:t>
            </a:r>
            <a:r>
              <a:rPr lang="en-US" sz="2600" dirty="0" err="1"/>
              <a:t>vai</a:t>
            </a:r>
            <a:r>
              <a:rPr lang="en-US" sz="2600" dirty="0"/>
              <a:t> </a:t>
            </a:r>
            <a:r>
              <a:rPr lang="en-US" sz="2600" dirty="0" err="1"/>
              <a:t>vähemmän</a:t>
            </a:r>
            <a:r>
              <a:rPr lang="en-US" sz="2600" dirty="0"/>
              <a:t> </a:t>
            </a:r>
            <a:r>
              <a:rPr lang="en-US" sz="2600" dirty="0" err="1"/>
              <a:t>sekä</a:t>
            </a:r>
            <a:r>
              <a:rPr lang="en-US" sz="2600" dirty="0"/>
              <a:t> </a:t>
            </a:r>
            <a:r>
              <a:rPr lang="en-US" sz="2600" dirty="0" err="1"/>
              <a:t>perustella</a:t>
            </a:r>
            <a:r>
              <a:rPr lang="en-US" sz="2600" dirty="0"/>
              <a:t> </a:t>
            </a:r>
            <a:r>
              <a:rPr lang="en-US" sz="2600" dirty="0" err="1"/>
              <a:t>kantansa</a:t>
            </a:r>
            <a:r>
              <a:rPr lang="en-US" sz="2600" dirty="0"/>
              <a:t>. </a:t>
            </a:r>
          </a:p>
          <a:p>
            <a:pPr lvl="1"/>
            <a:r>
              <a:rPr lang="en-US" sz="2600" dirty="0"/>
              <a:t>Jos </a:t>
            </a:r>
            <a:r>
              <a:rPr lang="en-US" sz="2600" dirty="0" err="1"/>
              <a:t>ryhmän</a:t>
            </a:r>
            <a:r>
              <a:rPr lang="en-US" sz="2600" dirty="0"/>
              <a:t> </a:t>
            </a:r>
            <a:r>
              <a:rPr lang="en-US" sz="2600" dirty="0" err="1"/>
              <a:t>jäsenet</a:t>
            </a:r>
            <a:r>
              <a:rPr lang="en-US" sz="2600" dirty="0"/>
              <a:t> </a:t>
            </a:r>
            <a:r>
              <a:rPr lang="en-US" sz="2600" dirty="0" err="1"/>
              <a:t>ovat</a:t>
            </a:r>
            <a:r>
              <a:rPr lang="en-US" sz="2600" dirty="0"/>
              <a:t> </a:t>
            </a:r>
            <a:r>
              <a:rPr lang="en-US" sz="2600" dirty="0" err="1"/>
              <a:t>samaa</a:t>
            </a:r>
            <a:r>
              <a:rPr lang="en-US" sz="2600" dirty="0"/>
              <a:t> </a:t>
            </a:r>
            <a:r>
              <a:rPr lang="en-US" sz="2600" dirty="0" err="1"/>
              <a:t>mieltä</a:t>
            </a:r>
            <a:r>
              <a:rPr lang="en-US" sz="2600" dirty="0"/>
              <a:t>, </a:t>
            </a:r>
            <a:r>
              <a:rPr lang="en-US" sz="2600" dirty="0" err="1"/>
              <a:t>voidaan</a:t>
            </a:r>
            <a:r>
              <a:rPr lang="en-US" sz="2600" dirty="0"/>
              <a:t> </a:t>
            </a:r>
            <a:r>
              <a:rPr lang="en-US" sz="2600" dirty="0" err="1"/>
              <a:t>kortti</a:t>
            </a:r>
            <a:r>
              <a:rPr lang="en-US" sz="2600" dirty="0"/>
              <a:t> </a:t>
            </a:r>
            <a:r>
              <a:rPr lang="en-US" sz="2600" dirty="0" err="1"/>
              <a:t>asettaa</a:t>
            </a:r>
            <a:r>
              <a:rPr lang="en-US" sz="2600" dirty="0"/>
              <a:t> </a:t>
            </a:r>
            <a:r>
              <a:rPr lang="en-US" sz="2600" dirty="0" err="1"/>
              <a:t>valittuun</a:t>
            </a:r>
            <a:r>
              <a:rPr lang="en-US" sz="2600" dirty="0"/>
              <a:t> </a:t>
            </a:r>
            <a:r>
              <a:rPr lang="en-US" sz="2600" dirty="0" err="1"/>
              <a:t>kategoriaan</a:t>
            </a:r>
            <a:r>
              <a:rPr lang="en-US" sz="2600" dirty="0"/>
              <a:t> (“</a:t>
            </a:r>
            <a:r>
              <a:rPr lang="en-US" sz="2600" dirty="0" err="1"/>
              <a:t>enemmän</a:t>
            </a:r>
            <a:r>
              <a:rPr lang="en-US" sz="2600" dirty="0"/>
              <a:t> </a:t>
            </a:r>
            <a:r>
              <a:rPr lang="en-US" sz="2600" dirty="0" err="1"/>
              <a:t>tätä</a:t>
            </a:r>
            <a:r>
              <a:rPr lang="en-US" sz="2600" dirty="0"/>
              <a:t>”/”</a:t>
            </a:r>
            <a:r>
              <a:rPr lang="en-US" sz="2600" dirty="0" err="1"/>
              <a:t>vähemmän</a:t>
            </a:r>
            <a:r>
              <a:rPr lang="en-US" sz="2600" dirty="0"/>
              <a:t> </a:t>
            </a:r>
            <a:r>
              <a:rPr lang="en-US" sz="2600" dirty="0" err="1"/>
              <a:t>tuota</a:t>
            </a:r>
            <a:r>
              <a:rPr lang="en-US" sz="2600" dirty="0"/>
              <a:t>” </a:t>
            </a:r>
            <a:r>
              <a:rPr lang="en-US" sz="2600" dirty="0" err="1"/>
              <a:t>lapun</a:t>
            </a:r>
            <a:r>
              <a:rPr lang="en-US" sz="2600" dirty="0"/>
              <a:t> </a:t>
            </a:r>
            <a:r>
              <a:rPr lang="en-US" sz="2600" dirty="0" err="1"/>
              <a:t>ympärille</a:t>
            </a:r>
            <a:r>
              <a:rPr lang="en-US" sz="2600" dirty="0"/>
              <a:t>).</a:t>
            </a:r>
          </a:p>
          <a:p>
            <a:pPr lvl="1"/>
            <a:r>
              <a:rPr lang="en-US" sz="2600" dirty="0"/>
              <a:t>Jos </a:t>
            </a:r>
            <a:r>
              <a:rPr lang="en-US" sz="2600" dirty="0" err="1"/>
              <a:t>ryhmäläiset</a:t>
            </a:r>
            <a:r>
              <a:rPr lang="en-US" sz="2600" dirty="0"/>
              <a:t> </a:t>
            </a:r>
            <a:r>
              <a:rPr lang="en-US" sz="2600" dirty="0" err="1"/>
              <a:t>ovat</a:t>
            </a:r>
            <a:r>
              <a:rPr lang="en-US" sz="2600" dirty="0"/>
              <a:t> </a:t>
            </a:r>
            <a:r>
              <a:rPr lang="en-US" sz="2600" dirty="0" err="1"/>
              <a:t>eri</a:t>
            </a:r>
            <a:r>
              <a:rPr lang="en-US" sz="2600" dirty="0"/>
              <a:t> </a:t>
            </a:r>
            <a:r>
              <a:rPr lang="en-US" sz="2600" dirty="0" err="1"/>
              <a:t>mieltä</a:t>
            </a:r>
            <a:r>
              <a:rPr lang="en-US" sz="2600" dirty="0"/>
              <a:t> </a:t>
            </a:r>
            <a:r>
              <a:rPr lang="en-US" sz="2600" dirty="0" err="1"/>
              <a:t>siitä</a:t>
            </a:r>
            <a:r>
              <a:rPr lang="en-US" sz="2600" dirty="0"/>
              <a:t>, </a:t>
            </a:r>
            <a:r>
              <a:rPr lang="en-US" sz="2600" dirty="0" err="1"/>
              <a:t>mihin</a:t>
            </a:r>
            <a:r>
              <a:rPr lang="en-US" sz="2600" dirty="0"/>
              <a:t> </a:t>
            </a:r>
            <a:r>
              <a:rPr lang="en-US" sz="2600" dirty="0" err="1"/>
              <a:t>kortti</a:t>
            </a:r>
            <a:r>
              <a:rPr lang="en-US" sz="2600" dirty="0"/>
              <a:t> </a:t>
            </a:r>
            <a:r>
              <a:rPr lang="en-US" sz="2600" dirty="0" err="1"/>
              <a:t>kuuluu</a:t>
            </a:r>
            <a:r>
              <a:rPr lang="en-US" sz="2600" dirty="0"/>
              <a:t>, se </a:t>
            </a:r>
            <a:r>
              <a:rPr lang="en-US" sz="2600" dirty="0" err="1"/>
              <a:t>voidaan</a:t>
            </a:r>
            <a:r>
              <a:rPr lang="en-US" sz="2600" dirty="0"/>
              <a:t> </a:t>
            </a:r>
            <a:r>
              <a:rPr lang="en-US" sz="2600" dirty="0" err="1"/>
              <a:t>asettaa</a:t>
            </a:r>
            <a:r>
              <a:rPr lang="en-US" sz="2600" dirty="0"/>
              <a:t> </a:t>
            </a:r>
            <a:r>
              <a:rPr lang="en-US" sz="2600" dirty="0" err="1"/>
              <a:t>kategoriaan</a:t>
            </a:r>
            <a:r>
              <a:rPr lang="en-US" sz="2600" dirty="0"/>
              <a:t> “</a:t>
            </a:r>
            <a:r>
              <a:rPr lang="en-US" sz="2600" dirty="0" err="1"/>
              <a:t>emme</a:t>
            </a:r>
            <a:r>
              <a:rPr lang="en-US" sz="2600" dirty="0"/>
              <a:t> </a:t>
            </a:r>
            <a:r>
              <a:rPr lang="en-US" sz="2600" dirty="0" err="1"/>
              <a:t>osaa</a:t>
            </a:r>
            <a:r>
              <a:rPr lang="en-US" sz="2600" dirty="0"/>
              <a:t> </a:t>
            </a:r>
            <a:r>
              <a:rPr lang="en-US" sz="2600" dirty="0" err="1"/>
              <a:t>sanoa</a:t>
            </a:r>
            <a:r>
              <a:rPr lang="en-US" sz="26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306501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2025A2-1BFD-0D1B-9C68-C545B650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350" y="470390"/>
            <a:ext cx="10636236" cy="1119501"/>
          </a:xfrm>
        </p:spPr>
        <p:txBody>
          <a:bodyPr anchor="ctr">
            <a:normAutofit fontScale="90000"/>
          </a:bodyPr>
          <a:lstStyle/>
          <a:p>
            <a:r>
              <a:rPr lang="fi-FI" dirty="0"/>
              <a:t>Esimerkki kokemuskorttien jakamisesta </a:t>
            </a:r>
            <a:br>
              <a:rPr lang="fi-FI" dirty="0"/>
            </a:br>
            <a:r>
              <a:rPr lang="fi-FI" dirty="0"/>
              <a:t>kolmeen eri kategoriaan</a:t>
            </a:r>
          </a:p>
        </p:txBody>
      </p:sp>
      <p:pic>
        <p:nvPicPr>
          <p:cNvPr id="1026" name="Picture 2" descr="Syrjintää esiintyy erityisesti työnhaussa, ennakkoluuloja on paljon. (somalinkieliset)">
            <a:extLst>
              <a:ext uri="{FF2B5EF4-FFF2-40B4-BE49-F238E27FC236}">
                <a16:creationId xmlns:a16="http://schemas.microsoft.com/office/drawing/2014/main" id="{B7D87D30-3E5B-FAE7-E4E4-82F3ACAF9D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7700" y="4117195"/>
            <a:ext cx="2767333" cy="1625807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78966A-0569-EDE6-22E4-5D2C14F011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2350" y="6374625"/>
            <a:ext cx="482704" cy="204601"/>
          </a:xfrm>
        </p:spPr>
        <p:txBody>
          <a:bodyPr anchor="ctr">
            <a:normAutofit lnSpcReduction="10000"/>
          </a:bodyPr>
          <a:lstStyle/>
          <a:p>
            <a:pPr>
              <a:spcAft>
                <a:spcPts val="600"/>
              </a:spcAft>
            </a:pPr>
            <a:fld id="{03D2D5F4-4871-4469-8343-ED7F6811B37D}" type="slidenum">
              <a:rPr lang="fi-FI" smtClean="0"/>
              <a:pPr>
                <a:spcAft>
                  <a:spcPts val="600"/>
                </a:spcAft>
              </a:pPr>
              <a:t>5</a:t>
            </a:fld>
            <a:endParaRPr lang="fi-FI"/>
          </a:p>
        </p:txBody>
      </p:sp>
      <p:pic>
        <p:nvPicPr>
          <p:cNvPr id="1032" name="Picture 8" descr="Vastauksissa nousi esille Soldiers of Odinin järjestäytynyt toiminta, joka pelottaa ihmisiä kansallisuudesta riippumatta (suomenkieliset)">
            <a:extLst>
              <a:ext uri="{FF2B5EF4-FFF2-40B4-BE49-F238E27FC236}">
                <a16:creationId xmlns:a16="http://schemas.microsoft.com/office/drawing/2014/main" id="{77D6E73D-3B2F-3F23-F9B5-C191F0CC8B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58" y="2301934"/>
            <a:ext cx="2866837" cy="1680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65A4BBE4-192C-6938-2EED-74D31974C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032" idx="3"/>
            <a:endCxn id="12" idx="1"/>
          </p:cNvCxnSpPr>
          <p:nvPr/>
        </p:nvCxnSpPr>
        <p:spPr>
          <a:xfrm>
            <a:off x="3331895" y="3142096"/>
            <a:ext cx="6090766" cy="564922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uvan paikkamerkki 5" descr="Enemmän tätä, vähemmän tuota, emme osaa sanoa -kategoriat.">
            <a:extLst>
              <a:ext uri="{FF2B5EF4-FFF2-40B4-BE49-F238E27FC236}">
                <a16:creationId xmlns:a16="http://schemas.microsoft.com/office/drawing/2014/main" id="{BDAF1E33-145E-61D1-DC7C-66C1676CC88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" b="3414"/>
          <a:stretch/>
        </p:blipFill>
        <p:spPr>
          <a:xfrm>
            <a:off x="9422661" y="1741330"/>
            <a:ext cx="1943544" cy="3931375"/>
          </a:xfrm>
          <a:prstGeom prst="rect">
            <a:avLst/>
          </a:prstGeom>
          <a:noFill/>
        </p:spPr>
      </p:pic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3DE58128-7DF5-DF00-8461-B2836D449F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50629" y="5098317"/>
            <a:ext cx="1588783" cy="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280CB9FE-D519-05DD-FA24-BC8B906AB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026" idx="3"/>
            <a:endCxn id="12" idx="1"/>
          </p:cNvCxnSpPr>
          <p:nvPr/>
        </p:nvCxnSpPr>
        <p:spPr>
          <a:xfrm flipV="1">
            <a:off x="4255033" y="3707018"/>
            <a:ext cx="5167628" cy="1223081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Haluamme osallistua myös yhteiskuntaan ja asetumme siksi ehdokkaiksi ja äänestämme kaikissa vaaleissa (somalinkieliset)">
            <a:extLst>
              <a:ext uri="{FF2B5EF4-FFF2-40B4-BE49-F238E27FC236}">
                <a16:creationId xmlns:a16="http://schemas.microsoft.com/office/drawing/2014/main" id="{C459C0B0-5E34-7A67-460B-315D8DB56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4009" y="1577575"/>
            <a:ext cx="2767333" cy="1643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Suora nuoliyhdysviiva 32">
            <a:extLst>
              <a:ext uri="{FF2B5EF4-FFF2-40B4-BE49-F238E27FC236}">
                <a16:creationId xmlns:a16="http://schemas.microsoft.com/office/drawing/2014/main" id="{854C97B5-71C0-1340-70CB-911189F12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34" idx="3"/>
          </p:cNvCxnSpPr>
          <p:nvPr/>
        </p:nvCxnSpPr>
        <p:spPr>
          <a:xfrm flipV="1">
            <a:off x="7861342" y="2273117"/>
            <a:ext cx="1644568" cy="126373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eniten aikaa vietetään omaa kieltä puhuvien kanssa (tigrinyankieliset)">
            <a:extLst>
              <a:ext uri="{FF2B5EF4-FFF2-40B4-BE49-F238E27FC236}">
                <a16:creationId xmlns:a16="http://schemas.microsoft.com/office/drawing/2014/main" id="{A97EAD48-39D9-EAFC-0945-66293F8339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8207" y="4225321"/>
            <a:ext cx="2784229" cy="1637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037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48C9D9-DD4E-768A-2942-6C21DEEDC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  <a:r>
              <a:rPr lang="en-US" sz="4400" dirty="0"/>
              <a:t>: IDEOIDEN JA TOIMENPITEIDEN KEHITTÄMINEN (20 </a:t>
            </a:r>
            <a:r>
              <a:rPr lang="en-US" sz="4400" dirty="0" err="1"/>
              <a:t>minuuttia</a:t>
            </a:r>
            <a:r>
              <a:rPr lang="en-US" sz="4400" dirty="0"/>
              <a:t>) 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19098B-0450-7277-5B1B-411FD42F9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800" dirty="0" err="1"/>
              <a:t>Tässä</a:t>
            </a:r>
            <a:r>
              <a:rPr lang="en-US" sz="2800" dirty="0"/>
              <a:t> </a:t>
            </a:r>
            <a:r>
              <a:rPr lang="en-US" sz="2800" dirty="0" err="1"/>
              <a:t>osuudessa</a:t>
            </a:r>
            <a:r>
              <a:rPr lang="en-US" sz="2800" dirty="0"/>
              <a:t> </a:t>
            </a:r>
            <a:r>
              <a:rPr lang="en-US" sz="2800" dirty="0" err="1"/>
              <a:t>kehitätte</a:t>
            </a:r>
            <a:r>
              <a:rPr lang="en-US" sz="2800" dirty="0"/>
              <a:t> </a:t>
            </a:r>
            <a:r>
              <a:rPr lang="en-US" sz="2800" dirty="0" err="1"/>
              <a:t>ratkaisuja</a:t>
            </a:r>
            <a:r>
              <a:rPr lang="en-US" sz="2800" dirty="0"/>
              <a:t> ja </a:t>
            </a:r>
            <a:r>
              <a:rPr lang="en-US" sz="2800" dirty="0" err="1"/>
              <a:t>ideoita</a:t>
            </a:r>
            <a:r>
              <a:rPr lang="en-US" sz="2800" dirty="0"/>
              <a:t>, </a:t>
            </a:r>
            <a:r>
              <a:rPr lang="en-US" sz="2800" dirty="0" err="1"/>
              <a:t>jotka</a:t>
            </a:r>
            <a:r>
              <a:rPr lang="en-US" sz="2800" dirty="0"/>
              <a:t> </a:t>
            </a:r>
            <a:r>
              <a:rPr lang="en-US" sz="2800" dirty="0" err="1"/>
              <a:t>parantavat</a:t>
            </a:r>
            <a:r>
              <a:rPr lang="en-US" sz="2800" dirty="0"/>
              <a:t> </a:t>
            </a:r>
            <a:r>
              <a:rPr lang="en-US" sz="2800" dirty="0" err="1"/>
              <a:t>asukkaiden</a:t>
            </a:r>
            <a:r>
              <a:rPr lang="en-US" sz="2800" dirty="0"/>
              <a:t> </a:t>
            </a:r>
            <a:r>
              <a:rPr lang="en-US" sz="2800" dirty="0" err="1"/>
              <a:t>kokemuksia</a:t>
            </a:r>
            <a:r>
              <a:rPr lang="en-US" sz="2800" dirty="0"/>
              <a:t> </a:t>
            </a:r>
            <a:r>
              <a:rPr lang="en-US" sz="2800" dirty="0" err="1"/>
              <a:t>väestösuhteiden</a:t>
            </a:r>
            <a:r>
              <a:rPr lang="en-US" sz="2800" dirty="0"/>
              <a:t> </a:t>
            </a:r>
            <a:r>
              <a:rPr lang="en-US" sz="2800" dirty="0" err="1"/>
              <a:t>tilasta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Tavoitteena</a:t>
            </a:r>
            <a:r>
              <a:rPr lang="en-US" sz="2800" dirty="0"/>
              <a:t> on </a:t>
            </a:r>
            <a:r>
              <a:rPr lang="en-US" sz="2800" dirty="0" err="1"/>
              <a:t>pohtia</a:t>
            </a:r>
            <a:r>
              <a:rPr lang="en-US" dirty="0"/>
              <a:t>,</a:t>
            </a:r>
            <a:r>
              <a:rPr lang="en-US" sz="2800" dirty="0"/>
              <a:t> </a:t>
            </a:r>
            <a:r>
              <a:rPr lang="en-US" sz="2800" dirty="0" err="1"/>
              <a:t>millaiset</a:t>
            </a:r>
            <a:r>
              <a:rPr lang="en-US" sz="2800" dirty="0"/>
              <a:t> </a:t>
            </a:r>
            <a:r>
              <a:rPr lang="en-US" sz="2800" dirty="0" err="1"/>
              <a:t>toimet</a:t>
            </a:r>
            <a:r>
              <a:rPr lang="en-US" sz="2800" dirty="0"/>
              <a:t> </a:t>
            </a:r>
            <a:r>
              <a:rPr lang="en-US" sz="2800" dirty="0" err="1"/>
              <a:t>johtaisivat</a:t>
            </a:r>
            <a:r>
              <a:rPr lang="en-US" sz="2800" dirty="0"/>
              <a:t> </a:t>
            </a:r>
            <a:r>
              <a:rPr lang="en-US" sz="2800" dirty="0" err="1"/>
              <a:t>siihen</a:t>
            </a:r>
            <a:r>
              <a:rPr lang="en-US" sz="2800" dirty="0"/>
              <a:t>, </a:t>
            </a:r>
            <a:r>
              <a:rPr lang="en-US" sz="2800" dirty="0" err="1"/>
              <a:t>että</a:t>
            </a:r>
            <a:r>
              <a:rPr lang="en-US" sz="2800" dirty="0"/>
              <a:t> </a:t>
            </a:r>
            <a:r>
              <a:rPr lang="en-US" sz="2800" dirty="0" err="1"/>
              <a:t>tulisi</a:t>
            </a:r>
            <a:r>
              <a:rPr lang="en-US" sz="2800" dirty="0"/>
              <a:t> </a:t>
            </a:r>
            <a:r>
              <a:rPr lang="en-US" sz="2800" dirty="0" err="1"/>
              <a:t>lisää</a:t>
            </a:r>
            <a:r>
              <a:rPr lang="en-US" sz="2800" dirty="0"/>
              <a:t> “</a:t>
            </a:r>
            <a:r>
              <a:rPr lang="en-US" sz="2800" dirty="0" err="1"/>
              <a:t>enemmän</a:t>
            </a:r>
            <a:r>
              <a:rPr lang="en-US" sz="2800" dirty="0"/>
              <a:t> </a:t>
            </a:r>
            <a:r>
              <a:rPr lang="en-US" sz="2800" dirty="0" err="1"/>
              <a:t>tätä</a:t>
            </a:r>
            <a:r>
              <a:rPr lang="en-US" sz="2800" dirty="0"/>
              <a:t>” </a:t>
            </a:r>
            <a:r>
              <a:rPr lang="en-US" sz="2800" dirty="0" err="1"/>
              <a:t>kategoriassa</a:t>
            </a:r>
            <a:r>
              <a:rPr lang="en-US" sz="2800" dirty="0"/>
              <a:t> </a:t>
            </a:r>
            <a:r>
              <a:rPr lang="en-US" sz="2800" dirty="0" err="1"/>
              <a:t>olevia</a:t>
            </a:r>
            <a:r>
              <a:rPr lang="en-US" sz="2800" dirty="0"/>
              <a:t> </a:t>
            </a:r>
            <a:r>
              <a:rPr lang="en-US" sz="2800" dirty="0" err="1"/>
              <a:t>kokemuksia</a:t>
            </a:r>
            <a:r>
              <a:rPr lang="en-US" sz="2800" dirty="0"/>
              <a:t> ja </a:t>
            </a:r>
            <a:r>
              <a:rPr lang="en-US" sz="2800" dirty="0" err="1"/>
              <a:t>vähemmän</a:t>
            </a:r>
            <a:r>
              <a:rPr lang="en-US" sz="2800" dirty="0"/>
              <a:t> </a:t>
            </a:r>
            <a:r>
              <a:rPr lang="en-US" sz="2800" dirty="0" err="1"/>
              <a:t>kokemuksia</a:t>
            </a:r>
            <a:r>
              <a:rPr lang="en-US" sz="2800" dirty="0"/>
              <a:t> </a:t>
            </a:r>
            <a:r>
              <a:rPr lang="en-US" sz="2800" dirty="0" err="1"/>
              <a:t>joita</a:t>
            </a:r>
            <a:r>
              <a:rPr lang="en-US" sz="2800" dirty="0"/>
              <a:t> </a:t>
            </a:r>
            <a:r>
              <a:rPr lang="en-US" sz="2800" dirty="0" err="1"/>
              <a:t>löytyy</a:t>
            </a:r>
            <a:r>
              <a:rPr lang="en-US" sz="2800" dirty="0"/>
              <a:t> “</a:t>
            </a:r>
            <a:r>
              <a:rPr lang="en-US" sz="2800" dirty="0" err="1"/>
              <a:t>vähemmän</a:t>
            </a:r>
            <a:r>
              <a:rPr lang="en-US" sz="2800" dirty="0"/>
              <a:t> </a:t>
            </a:r>
            <a:r>
              <a:rPr lang="en-US" sz="2800" dirty="0" err="1"/>
              <a:t>tuota</a:t>
            </a:r>
            <a:r>
              <a:rPr lang="en-US" sz="2800" dirty="0"/>
              <a:t>” </a:t>
            </a:r>
            <a:r>
              <a:rPr lang="en-US" sz="2800" dirty="0" err="1"/>
              <a:t>kategoriasta</a:t>
            </a:r>
            <a:endParaRPr lang="en-US" sz="2800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808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1A9DD9-215D-A6D9-A4DE-C1D7E0726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5: TOIMENPITEIDEN VAIKUTTAVUUDEN ARVIOINTI (10 minuuttia)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DAA6E77-85BF-E14A-502F-68A994C97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134600" cy="4351338"/>
          </a:xfrm>
        </p:spPr>
        <p:txBody>
          <a:bodyPr>
            <a:normAutofit/>
          </a:bodyPr>
          <a:lstStyle/>
          <a:p>
            <a:r>
              <a:rPr lang="en-US" sz="2800" dirty="0" err="1"/>
              <a:t>Työläys</a:t>
            </a:r>
            <a:r>
              <a:rPr lang="en-US" sz="2800" dirty="0"/>
              <a:t>/</a:t>
            </a:r>
            <a:r>
              <a:rPr lang="en-US" sz="2800" dirty="0" err="1"/>
              <a:t>vaikutus</a:t>
            </a:r>
            <a:r>
              <a:rPr lang="en-US" dirty="0" err="1"/>
              <a:t>-k</a:t>
            </a:r>
            <a:r>
              <a:rPr lang="en-US" sz="2800" dirty="0" err="1"/>
              <a:t>oordinaatisto</a:t>
            </a:r>
            <a:r>
              <a:rPr lang="en-US" sz="2800" dirty="0"/>
              <a:t> </a:t>
            </a:r>
            <a:r>
              <a:rPr lang="en-US" sz="2800" dirty="0" err="1"/>
              <a:t>jaetaan</a:t>
            </a:r>
            <a:r>
              <a:rPr lang="en-US" sz="2800" dirty="0"/>
              <a:t> </a:t>
            </a:r>
            <a:r>
              <a:rPr lang="en-US" sz="2800" dirty="0" err="1"/>
              <a:t>ryhmille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Ryhmät</a:t>
            </a:r>
            <a:r>
              <a:rPr lang="en-US" sz="2800" dirty="0"/>
              <a:t> </a:t>
            </a:r>
            <a:r>
              <a:rPr lang="en-US" sz="2800" dirty="0" err="1"/>
              <a:t>jakavat</a:t>
            </a:r>
            <a:r>
              <a:rPr lang="en-US" sz="2800" dirty="0"/>
              <a:t> </a:t>
            </a:r>
            <a:r>
              <a:rPr lang="en-US" sz="2800" dirty="0" err="1"/>
              <a:t>kehittämänsä</a:t>
            </a:r>
            <a:r>
              <a:rPr lang="en-US" sz="2800" dirty="0"/>
              <a:t> </a:t>
            </a:r>
            <a:r>
              <a:rPr lang="en-US" sz="2800" dirty="0" err="1"/>
              <a:t>ideat</a:t>
            </a:r>
            <a:r>
              <a:rPr lang="en-US" sz="2800" dirty="0"/>
              <a:t> </a:t>
            </a:r>
            <a:r>
              <a:rPr lang="en-US" sz="2800" dirty="0" err="1"/>
              <a:t>koordinaatistoon</a:t>
            </a:r>
            <a:r>
              <a:rPr lang="en-US" sz="2800" dirty="0"/>
              <a:t> </a:t>
            </a:r>
            <a:r>
              <a:rPr lang="en-US" sz="2800" b="1" dirty="0"/>
              <a:t>ja </a:t>
            </a:r>
            <a:r>
              <a:rPr lang="en-US" sz="2800" b="1" dirty="0" err="1"/>
              <a:t>määrittelevät</a:t>
            </a:r>
            <a:r>
              <a:rPr lang="en-US" sz="2800" b="1" dirty="0"/>
              <a:t>, </a:t>
            </a:r>
            <a:r>
              <a:rPr lang="en-US" sz="2800" dirty="0" err="1"/>
              <a:t>millä</a:t>
            </a:r>
            <a:r>
              <a:rPr lang="en-US" sz="2800" dirty="0"/>
              <a:t> </a:t>
            </a:r>
            <a:r>
              <a:rPr lang="en-US" sz="2800" dirty="0" err="1"/>
              <a:t>toimenpiteellä</a:t>
            </a:r>
            <a:r>
              <a:rPr lang="en-US" sz="2800" dirty="0"/>
              <a:t> </a:t>
            </a:r>
            <a:r>
              <a:rPr lang="en-US" sz="2800" dirty="0" err="1"/>
              <a:t>olisi</a:t>
            </a:r>
            <a:r>
              <a:rPr lang="en-US" sz="2800" dirty="0"/>
              <a:t> </a:t>
            </a:r>
            <a:r>
              <a:rPr lang="en-US" sz="2800" dirty="0" err="1"/>
              <a:t>suurin</a:t>
            </a:r>
            <a:r>
              <a:rPr lang="en-US" sz="2800" dirty="0"/>
              <a:t> </a:t>
            </a:r>
            <a:r>
              <a:rPr lang="en-US" sz="2800" dirty="0" err="1"/>
              <a:t>vaikutus</a:t>
            </a:r>
            <a:r>
              <a:rPr lang="en-US" sz="2800" dirty="0"/>
              <a:t> ja </a:t>
            </a:r>
            <a:r>
              <a:rPr lang="en-US" sz="2800" dirty="0" err="1"/>
              <a:t>vaatii</a:t>
            </a:r>
            <a:r>
              <a:rPr lang="en-US" sz="2800" dirty="0"/>
              <a:t> </a:t>
            </a:r>
            <a:r>
              <a:rPr lang="en-US" sz="2800" dirty="0" err="1"/>
              <a:t>vähiten</a:t>
            </a:r>
            <a:r>
              <a:rPr lang="en-US" sz="2800" dirty="0"/>
              <a:t> </a:t>
            </a:r>
            <a:r>
              <a:rPr lang="en-US" sz="2800" dirty="0" err="1"/>
              <a:t>työtä</a:t>
            </a:r>
            <a:r>
              <a:rPr lang="en-US" sz="2800" dirty="0"/>
              <a:t>/</a:t>
            </a:r>
            <a:r>
              <a:rPr lang="en-US" sz="2800" dirty="0" err="1"/>
              <a:t>resursseja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Ryhmät</a:t>
            </a:r>
            <a:r>
              <a:rPr lang="en-US" sz="2800" dirty="0"/>
              <a:t> </a:t>
            </a:r>
            <a:r>
              <a:rPr lang="en-US" sz="2800" dirty="0" err="1"/>
              <a:t>valitsevat</a:t>
            </a:r>
            <a:r>
              <a:rPr lang="en-US" sz="2800" dirty="0"/>
              <a:t> </a:t>
            </a:r>
            <a:r>
              <a:rPr lang="en-US" sz="2800" dirty="0" err="1"/>
              <a:t>mielestään</a:t>
            </a:r>
            <a:r>
              <a:rPr lang="en-US" sz="2800" dirty="0"/>
              <a:t> </a:t>
            </a:r>
            <a:r>
              <a:rPr lang="en-US" sz="2800" dirty="0" err="1"/>
              <a:t>parhaan</a:t>
            </a:r>
            <a:r>
              <a:rPr lang="en-US" sz="2800" dirty="0"/>
              <a:t> </a:t>
            </a:r>
            <a:r>
              <a:rPr lang="en-US" sz="2800" dirty="0" err="1"/>
              <a:t>idean</a:t>
            </a:r>
            <a:r>
              <a:rPr lang="en-US" sz="2800" dirty="0"/>
              <a:t>, </a:t>
            </a:r>
            <a:r>
              <a:rPr lang="en-US" sz="2800" dirty="0" err="1"/>
              <a:t>jonka</a:t>
            </a:r>
            <a:r>
              <a:rPr lang="en-US" sz="2800" dirty="0"/>
              <a:t> </a:t>
            </a:r>
            <a:r>
              <a:rPr lang="en-US" sz="2800" dirty="0" err="1"/>
              <a:t>myöhemmin</a:t>
            </a:r>
            <a:r>
              <a:rPr lang="en-US" sz="2800" dirty="0"/>
              <a:t> </a:t>
            </a:r>
            <a:r>
              <a:rPr lang="en-US" sz="2800" dirty="0" err="1"/>
              <a:t>esittelevät</a:t>
            </a:r>
            <a:r>
              <a:rPr lang="en-US" sz="2800" dirty="0"/>
              <a:t> </a:t>
            </a:r>
            <a:r>
              <a:rPr lang="en-US" sz="2800" dirty="0" err="1"/>
              <a:t>laajemmalle</a:t>
            </a:r>
            <a:r>
              <a:rPr lang="en-US" sz="2800" dirty="0"/>
              <a:t> </a:t>
            </a:r>
            <a:r>
              <a:rPr lang="en-US" sz="2800" dirty="0" err="1"/>
              <a:t>muillekin</a:t>
            </a:r>
            <a:r>
              <a:rPr lang="en-US" sz="2800" dirty="0"/>
              <a:t> </a:t>
            </a:r>
            <a:r>
              <a:rPr lang="en-US" sz="2800" dirty="0" err="1"/>
              <a:t>osallistujille</a:t>
            </a:r>
            <a:r>
              <a:rPr lang="en-US" sz="2800" dirty="0"/>
              <a:t>.</a:t>
            </a:r>
            <a:endParaRPr lang="en-US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8013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E3A2CC-A1A8-62ED-E290-FAFBE1A32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TYÖLÄYS/VAIKUTUS-KOORDINAATISTO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3F2A44F-645E-8F0C-6412-40C28D425F18}"/>
              </a:ext>
            </a:extLst>
          </p:cNvPr>
          <p:cNvSpPr txBox="1"/>
          <p:nvPr/>
        </p:nvSpPr>
        <p:spPr>
          <a:xfrm>
            <a:off x="4553266" y="2100409"/>
            <a:ext cx="1515886" cy="14052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2133" dirty="0">
                <a:solidFill>
                  <a:prstClr val="black"/>
                </a:solidFill>
                <a:latin typeface="Arial"/>
              </a:rPr>
              <a:t>Helppo toteuttaa, suuri vaikutus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60DF9617-6133-BE80-4AE5-360120F7BD9E}"/>
              </a:ext>
            </a:extLst>
          </p:cNvPr>
          <p:cNvSpPr txBox="1"/>
          <p:nvPr/>
        </p:nvSpPr>
        <p:spPr>
          <a:xfrm>
            <a:off x="6591674" y="2103347"/>
            <a:ext cx="1727209" cy="14052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2133" dirty="0">
                <a:solidFill>
                  <a:prstClr val="black"/>
                </a:solidFill>
                <a:latin typeface="Arial"/>
              </a:rPr>
              <a:t>Työläs toteuttaa, suuri vaikutus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5889781-2D9A-766A-E972-B3307CEBBACF}"/>
              </a:ext>
            </a:extLst>
          </p:cNvPr>
          <p:cNvSpPr txBox="1"/>
          <p:nvPr/>
        </p:nvSpPr>
        <p:spPr>
          <a:xfrm>
            <a:off x="4553266" y="3887783"/>
            <a:ext cx="1727209" cy="14052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2133" dirty="0">
                <a:solidFill>
                  <a:prstClr val="black"/>
                </a:solidFill>
                <a:latin typeface="Arial"/>
              </a:rPr>
              <a:t>Helppo toteuttaa, pieni</a:t>
            </a:r>
          </a:p>
          <a:p>
            <a:pPr defTabSz="1219170"/>
            <a:r>
              <a:rPr lang="fi-FI" sz="2133" dirty="0">
                <a:solidFill>
                  <a:prstClr val="black"/>
                </a:solidFill>
                <a:latin typeface="Arial"/>
              </a:rPr>
              <a:t>vaikutus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B1561BA-CE38-9ED8-D5F0-34956E639A74}"/>
              </a:ext>
            </a:extLst>
          </p:cNvPr>
          <p:cNvSpPr txBox="1"/>
          <p:nvPr/>
        </p:nvSpPr>
        <p:spPr>
          <a:xfrm>
            <a:off x="6591674" y="3887783"/>
            <a:ext cx="1727209" cy="140525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2133" dirty="0">
                <a:solidFill>
                  <a:prstClr val="black"/>
                </a:solidFill>
                <a:latin typeface="Arial"/>
              </a:rPr>
              <a:t>Työläs toteuttaa, pieni vaikutus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62212B7E-B6ED-3A8E-827F-2334DE6F6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72068" y="3470157"/>
            <a:ext cx="1069876" cy="10772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1600" dirty="0">
                <a:solidFill>
                  <a:prstClr val="black"/>
                </a:solidFill>
                <a:latin typeface="Arial"/>
              </a:rPr>
              <a:t>Toteutuksen helppous/työläys</a:t>
            </a:r>
          </a:p>
        </p:txBody>
      </p:sp>
      <p:cxnSp>
        <p:nvCxnSpPr>
          <p:cNvPr id="12" name="Suora nuoliyhdysviiva 11">
            <a:extLst>
              <a:ext uri="{FF2B5EF4-FFF2-40B4-BE49-F238E27FC236}">
                <a16:creationId xmlns:a16="http://schemas.microsoft.com/office/drawing/2014/main" id="{1493EFE9-9D96-D22E-2E4D-CA7928F09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V="1">
            <a:off x="6280474" y="1754827"/>
            <a:ext cx="0" cy="3845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nuoliyhdysviiva 13">
            <a:extLst>
              <a:ext uri="{FF2B5EF4-FFF2-40B4-BE49-F238E27FC236}">
                <a16:creationId xmlns:a16="http://schemas.microsoft.com/office/drawing/2014/main" id="{EC3C3B32-FCE0-7560-E718-84E348E8C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53266" y="3702522"/>
            <a:ext cx="36020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iruutu 14">
            <a:extLst>
              <a:ext uri="{FF2B5EF4-FFF2-40B4-BE49-F238E27FC236}">
                <a16:creationId xmlns:a16="http://schemas.microsoft.com/office/drawing/2014/main" id="{8F962A1E-E58C-8E74-E680-A27BE304A3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75583" y="1352134"/>
            <a:ext cx="1632181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defTabSz="1219170"/>
            <a:r>
              <a:rPr lang="fi-FI" sz="1600" dirty="0">
                <a:solidFill>
                  <a:prstClr val="black"/>
                </a:solidFill>
                <a:latin typeface="Arial"/>
              </a:rPr>
              <a:t>Vaikutus</a:t>
            </a:r>
          </a:p>
        </p:txBody>
      </p:sp>
      <p:pic>
        <p:nvPicPr>
          <p:cNvPr id="21" name="Kuva 20">
            <a:extLst>
              <a:ext uri="{FF2B5EF4-FFF2-40B4-BE49-F238E27FC236}">
                <a16:creationId xmlns:a16="http://schemas.microsoft.com/office/drawing/2014/main" id="{224BE90D-3930-CAEF-3570-763B9CFF0E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38640" y="2553610"/>
            <a:ext cx="914400" cy="914400"/>
          </a:xfrm>
          <a:prstGeom prst="rect">
            <a:avLst/>
          </a:prstGeom>
        </p:spPr>
      </p:pic>
      <p:pic>
        <p:nvPicPr>
          <p:cNvPr id="22" name="Kuva 21">
            <a:extLst>
              <a:ext uri="{FF2B5EF4-FFF2-40B4-BE49-F238E27FC236}">
                <a16:creationId xmlns:a16="http://schemas.microsoft.com/office/drawing/2014/main" id="{1D0F53E9-38BA-06A1-6BE3-6DF9E4B68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698089" y="2513017"/>
            <a:ext cx="914400" cy="914400"/>
          </a:xfrm>
          <a:prstGeom prst="rect">
            <a:avLst/>
          </a:prstGeom>
        </p:spPr>
      </p:pic>
      <p:pic>
        <p:nvPicPr>
          <p:cNvPr id="23" name="Kuva 22">
            <a:extLst>
              <a:ext uri="{FF2B5EF4-FFF2-40B4-BE49-F238E27FC236}">
                <a16:creationId xmlns:a16="http://schemas.microsoft.com/office/drawing/2014/main" id="{C0BCCFD1-DB9A-465E-9B78-BC4E8B022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98089" y="4330932"/>
            <a:ext cx="914400" cy="914400"/>
          </a:xfrm>
          <a:prstGeom prst="rect">
            <a:avLst/>
          </a:prstGeom>
        </p:spPr>
      </p:pic>
      <p:pic>
        <p:nvPicPr>
          <p:cNvPr id="24" name="Kuva 23">
            <a:extLst>
              <a:ext uri="{FF2B5EF4-FFF2-40B4-BE49-F238E27FC236}">
                <a16:creationId xmlns:a16="http://schemas.microsoft.com/office/drawing/2014/main" id="{3A329188-C2FB-C810-E678-18DB87DB9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438640" y="428550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183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52E57F-4AD3-C582-C4C8-523053DC3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705080"/>
            <a:ext cx="5181600" cy="54718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6: IDEOIDEN ESITTELY </a:t>
            </a:r>
          </a:p>
          <a:p>
            <a:pPr marL="0" indent="0">
              <a:buNone/>
            </a:pPr>
            <a:r>
              <a:rPr lang="en-US" dirty="0"/>
              <a:t>(15 </a:t>
            </a:r>
            <a:r>
              <a:rPr lang="en-US" dirty="0" err="1"/>
              <a:t>minuuttia</a:t>
            </a:r>
            <a:r>
              <a:rPr lang="en-US" dirty="0"/>
              <a:t>) </a:t>
            </a:r>
          </a:p>
          <a:p>
            <a:r>
              <a:rPr lang="en-US" dirty="0" err="1"/>
              <a:t>Jokainen</a:t>
            </a:r>
            <a:r>
              <a:rPr lang="en-US" dirty="0"/>
              <a:t> </a:t>
            </a:r>
            <a:r>
              <a:rPr lang="en-US" dirty="0" err="1"/>
              <a:t>ryhmä</a:t>
            </a:r>
            <a:r>
              <a:rPr lang="en-US" dirty="0"/>
              <a:t> </a:t>
            </a:r>
            <a:r>
              <a:rPr lang="en-US" dirty="0" err="1"/>
              <a:t>esittelee</a:t>
            </a:r>
            <a:r>
              <a:rPr lang="en-US" dirty="0"/>
              <a:t> </a:t>
            </a:r>
            <a:r>
              <a:rPr lang="en-US" dirty="0" err="1"/>
              <a:t>parhaan</a:t>
            </a:r>
            <a:r>
              <a:rPr lang="en-US" dirty="0"/>
              <a:t> </a:t>
            </a:r>
            <a:r>
              <a:rPr lang="en-US" dirty="0" err="1"/>
              <a:t>ideansa</a:t>
            </a:r>
            <a:r>
              <a:rPr lang="en-US" dirty="0"/>
              <a:t> ja </a:t>
            </a:r>
            <a:r>
              <a:rPr lang="en-US" dirty="0" err="1"/>
              <a:t>miksi</a:t>
            </a:r>
            <a:r>
              <a:rPr lang="en-US" dirty="0"/>
              <a:t> se </a:t>
            </a:r>
            <a:r>
              <a:rPr lang="en-US" dirty="0" err="1"/>
              <a:t>olisi</a:t>
            </a:r>
            <a:r>
              <a:rPr lang="en-US" dirty="0"/>
              <a:t> </a:t>
            </a:r>
            <a:r>
              <a:rPr lang="en-US" dirty="0" err="1"/>
              <a:t>hyvä</a:t>
            </a:r>
            <a:r>
              <a:rPr lang="en-US" dirty="0"/>
              <a:t> </a:t>
            </a:r>
            <a:r>
              <a:rPr lang="en-US" dirty="0" err="1"/>
              <a:t>toteuttaa</a:t>
            </a:r>
            <a:r>
              <a:rPr lang="en-US" dirty="0"/>
              <a:t>. </a:t>
            </a:r>
          </a:p>
          <a:p>
            <a:pPr marL="114300" indent="0">
              <a:buNone/>
            </a:pPr>
            <a:endParaRPr lang="fi-FI" dirty="0"/>
          </a:p>
          <a:p>
            <a:pPr marL="114300" indent="0">
              <a:buNone/>
            </a:pPr>
            <a:r>
              <a:rPr lang="fi-FI" dirty="0"/>
              <a:t>HUOM! Seuraavaa 7. vaihetta eli äänestystä  ei välttämättä tarvita, sillä usein toimenpide-ideat voivat olla samat tai täydentävät toisiansa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06AA44D-AEE7-FD84-E4CD-EEA5CEB398FF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6172200" y="705080"/>
            <a:ext cx="5181600" cy="5725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/>
              <a:t>7: ÄÄNESTYS (10 minuuttia) </a:t>
            </a:r>
          </a:p>
          <a:p>
            <a:r>
              <a:rPr lang="en-US" dirty="0" err="1"/>
              <a:t>Jokainen</a:t>
            </a:r>
            <a:r>
              <a:rPr lang="en-US" dirty="0"/>
              <a:t> </a:t>
            </a:r>
            <a:r>
              <a:rPr lang="en-US" dirty="0" err="1"/>
              <a:t>esitellyistä</a:t>
            </a:r>
            <a:r>
              <a:rPr lang="en-US" dirty="0"/>
              <a:t> </a:t>
            </a:r>
            <a:r>
              <a:rPr lang="en-US" dirty="0" err="1"/>
              <a:t>ideoista</a:t>
            </a:r>
            <a:r>
              <a:rPr lang="en-US" dirty="0"/>
              <a:t> </a:t>
            </a:r>
            <a:r>
              <a:rPr lang="en-US" dirty="0" err="1"/>
              <a:t>asetetaan</a:t>
            </a:r>
            <a:r>
              <a:rPr lang="en-US" dirty="0"/>
              <a:t> </a:t>
            </a:r>
            <a:r>
              <a:rPr lang="en-US" dirty="0" err="1"/>
              <a:t>tilan</a:t>
            </a:r>
            <a:r>
              <a:rPr lang="en-US" dirty="0"/>
              <a:t> </a:t>
            </a:r>
            <a:r>
              <a:rPr lang="en-US" dirty="0" err="1"/>
              <a:t>seinille</a:t>
            </a:r>
            <a:r>
              <a:rPr lang="en-US" dirty="0"/>
              <a:t>. </a:t>
            </a:r>
          </a:p>
          <a:p>
            <a:r>
              <a:rPr lang="en-US" dirty="0" err="1"/>
              <a:t>Osallistujat</a:t>
            </a:r>
            <a:r>
              <a:rPr lang="en-US" dirty="0"/>
              <a:t> </a:t>
            </a:r>
            <a:r>
              <a:rPr lang="en-US" dirty="0" err="1"/>
              <a:t>äänestävät</a:t>
            </a:r>
            <a:r>
              <a:rPr lang="en-US" dirty="0"/>
              <a:t> “</a:t>
            </a:r>
            <a:r>
              <a:rPr lang="en-US" dirty="0" err="1"/>
              <a:t>jaloillaan</a:t>
            </a:r>
            <a:r>
              <a:rPr lang="en-US" dirty="0"/>
              <a:t>” </a:t>
            </a:r>
            <a:r>
              <a:rPr lang="en-US" dirty="0" err="1"/>
              <a:t>eli</a:t>
            </a:r>
            <a:r>
              <a:rPr lang="en-US" dirty="0"/>
              <a:t> </a:t>
            </a:r>
            <a:r>
              <a:rPr lang="en-US" dirty="0" err="1"/>
              <a:t>siirtyvät</a:t>
            </a:r>
            <a:r>
              <a:rPr lang="en-US" dirty="0"/>
              <a:t> </a:t>
            </a:r>
            <a:r>
              <a:rPr lang="en-US" dirty="0" err="1"/>
              <a:t>seisomaan</a:t>
            </a:r>
            <a:r>
              <a:rPr lang="en-US" dirty="0"/>
              <a:t> </a:t>
            </a:r>
            <a:r>
              <a:rPr lang="en-US" dirty="0" err="1"/>
              <a:t>eniten</a:t>
            </a:r>
            <a:r>
              <a:rPr lang="en-US" dirty="0"/>
              <a:t> </a:t>
            </a:r>
            <a:r>
              <a:rPr lang="en-US" dirty="0" err="1"/>
              <a:t>tukemansa</a:t>
            </a:r>
            <a:r>
              <a:rPr lang="en-US" dirty="0"/>
              <a:t> </a:t>
            </a:r>
            <a:r>
              <a:rPr lang="en-US" dirty="0" err="1"/>
              <a:t>idean</a:t>
            </a:r>
            <a:r>
              <a:rPr lang="en-US" dirty="0"/>
              <a:t> </a:t>
            </a:r>
            <a:r>
              <a:rPr lang="en-US" dirty="0" err="1"/>
              <a:t>viereen</a:t>
            </a:r>
            <a:endParaRPr lang="en-US" dirty="0"/>
          </a:p>
          <a:p>
            <a:r>
              <a:rPr lang="en-US" dirty="0" err="1"/>
              <a:t>Äänien</a:t>
            </a:r>
            <a:r>
              <a:rPr lang="en-US" dirty="0"/>
              <a:t> </a:t>
            </a:r>
            <a:r>
              <a:rPr lang="en-US" dirty="0" err="1"/>
              <a:t>lukumäärää</a:t>
            </a:r>
            <a:r>
              <a:rPr lang="en-US" dirty="0"/>
              <a:t> </a:t>
            </a:r>
            <a:r>
              <a:rPr lang="en-US" dirty="0" err="1"/>
              <a:t>voidaan</a:t>
            </a:r>
            <a:r>
              <a:rPr lang="en-US" dirty="0"/>
              <a:t> </a:t>
            </a:r>
            <a:r>
              <a:rPr lang="en-US" dirty="0" err="1"/>
              <a:t>käyttää</a:t>
            </a:r>
            <a:r>
              <a:rPr lang="en-US" dirty="0"/>
              <a:t> </a:t>
            </a:r>
            <a:r>
              <a:rPr lang="en-US" dirty="0" err="1"/>
              <a:t>toimenpiteiden</a:t>
            </a:r>
            <a:r>
              <a:rPr lang="en-US" dirty="0"/>
              <a:t> </a:t>
            </a:r>
            <a:r>
              <a:rPr lang="en-US" dirty="0" err="1"/>
              <a:t>priorisoinnissa</a:t>
            </a:r>
            <a:r>
              <a:rPr lang="en-US" dirty="0"/>
              <a:t> tai </a:t>
            </a:r>
            <a:r>
              <a:rPr lang="en-US" dirty="0" err="1"/>
              <a:t>työryhmien</a:t>
            </a:r>
            <a:r>
              <a:rPr lang="en-US" dirty="0"/>
              <a:t> </a:t>
            </a:r>
            <a:r>
              <a:rPr lang="en-US" dirty="0" err="1"/>
              <a:t>muodostamisessa</a:t>
            </a:r>
            <a:r>
              <a:rPr lang="en-US" dirty="0"/>
              <a:t>.</a:t>
            </a:r>
          </a:p>
          <a:p>
            <a:endParaRPr lang="fi-FI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0F94BCE4-1780-C808-BAE9-8E662C07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 spcFirstLastPara="1" wrap="square" lIns="91425" tIns="45700" rIns="91425" bIns="45700" anchor="b" anchorCtr="0">
            <a:normAutofit/>
          </a:bodyPr>
          <a:lstStyle/>
          <a:p>
            <a:r>
              <a:rPr lang="fi-FI" dirty="0"/>
              <a:t>Ideoiden esittely ja äänestys</a:t>
            </a:r>
          </a:p>
        </p:txBody>
      </p:sp>
    </p:spTree>
    <p:extLst>
      <p:ext uri="{BB962C8B-B14F-4D97-AF65-F5344CB8AC3E}">
        <p14:creationId xmlns:p14="http://schemas.microsoft.com/office/powerpoint/2010/main" val="291798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E1C391C-830D-458C-8684-44E0E9EE4E6E}">
  <we:reference id="wa104379997" version="3.0.0.0" store="fi-FI" storeType="OMEX"/>
  <we:alternateReferences>
    <we:reference id="wa104379997" version="3.0.0.0" store="wa104379997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6d9ef2-f80b-4c72-956c-c5949af2d238">
      <Terms xmlns="http://schemas.microsoft.com/office/infopath/2007/PartnerControls"/>
    </lcf76f155ced4ddcb4097134ff3c332f>
    <TaxCatchAll xmlns="1c16b52a-3a21-4051-8cc6-c7b0b0c81ab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F344EF95A290B498F2A7192E412AC5D" ma:contentTypeVersion="14" ma:contentTypeDescription="Luo uusi asiakirja." ma:contentTypeScope="" ma:versionID="98c37f92087b93a27914cc0f6af4e006">
  <xsd:schema xmlns:xsd="http://www.w3.org/2001/XMLSchema" xmlns:xs="http://www.w3.org/2001/XMLSchema" xmlns:p="http://schemas.microsoft.com/office/2006/metadata/properties" xmlns:ns2="386d9ef2-f80b-4c72-956c-c5949af2d238" xmlns:ns3="1c16b52a-3a21-4051-8cc6-c7b0b0c81abd" targetNamespace="http://schemas.microsoft.com/office/2006/metadata/properties" ma:root="true" ma:fieldsID="faa982c3fb9e94374d7d246801ad26aa" ns2:_="" ns3:_="">
    <xsd:import namespace="386d9ef2-f80b-4c72-956c-c5949af2d238"/>
    <xsd:import namespace="1c16b52a-3a21-4051-8cc6-c7b0b0c81a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Details" minOccurs="0"/>
                <xsd:element ref="ns3:SharedWithUser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6d9ef2-f80b-4c72-956c-c5949af2d2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Kuvien tunnisteet" ma:readOnly="false" ma:fieldId="{5cf76f15-5ced-4ddc-b409-7134ff3c332f}" ma:taxonomyMulti="true" ma:sspId="d2c86073-d20c-4242-97f1-555d65605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16b52a-3a21-4051-8cc6-c7b0b0c81abd" elementFormDefault="qualified">
    <xsd:import namespace="http://schemas.microsoft.com/office/2006/documentManagement/types"/>
    <xsd:import namespace="http://schemas.microsoft.com/office/infopath/2007/PartnerControls"/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TaxCatchAll" ma:index="15" nillable="true" ma:displayName="Taxonomy Catch All Column" ma:hidden="true" ma:list="{82bb0d15-31a8-494d-8e8b-c87110bc457b}" ma:internalName="TaxCatchAll" ma:showField="CatchAllData" ma:web="1c16b52a-3a21-4051-8cc6-c7b0b0c81a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364EA2F-D8A0-47CB-BD6B-68BC453A7103}">
  <ds:schemaRefs>
    <ds:schemaRef ds:uri="http://www.w3.org/XML/1998/namespace"/>
    <ds:schemaRef ds:uri="http://purl.org/dc/terms/"/>
    <ds:schemaRef ds:uri="1c16b52a-3a21-4051-8cc6-c7b0b0c81abd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386d9ef2-f80b-4c72-956c-c5949af2d238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0FB53046-1EA4-4286-B31F-63AE53E712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6d9ef2-f80b-4c72-956c-c5949af2d238"/>
    <ds:schemaRef ds:uri="1c16b52a-3a21-4051-8cc6-c7b0b0c81a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1517BE-485C-485B-BA40-04CE02A3D66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95951a6-dfd3-4a74-9abb-f2b2cb89d671}" enabled="0" method="" siteId="{d95951a6-dfd3-4a74-9abb-f2b2cb89d67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491</Words>
  <Application>Microsoft Office PowerPoint</Application>
  <PresentationFormat>Laajakuva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Fasilitointimenetelmä:  enemmän tätä, vähemmän tuota</vt:lpstr>
      <vt:lpstr>Menetelmästä</vt:lpstr>
      <vt:lpstr>1: RYHMIEN MUODOSTAMINEN Muodostakaa ryhmiä, joissa on  3-6 osallistujaa.  Jokaisessa ryhmässä tulisi olla osallistujia, joilla on erilainen rooli, esim. edustaja kuntapäättäjistä, muista luottamushenkilöistä ja asukasryhmistä.  </vt:lpstr>
      <vt:lpstr>3: KOKEMUSKORTTIEN JAKO KATEGORIOIHIN (30 minuuttia) </vt:lpstr>
      <vt:lpstr>Esimerkki kokemuskorttien jakamisesta  kolmeen eri kategoriaan</vt:lpstr>
      <vt:lpstr>4: IDEOIDEN JA TOIMENPITEIDEN KEHITTÄMINEN (20 minuuttia) </vt:lpstr>
      <vt:lpstr>5: TOIMENPITEIDEN VAIKUTTAVUUDEN ARVIOINTI (10 minuuttia)</vt:lpstr>
      <vt:lpstr>TYÖLÄYS/VAIKUTUS-KOORDINAATISTO</vt:lpstr>
      <vt:lpstr>Ideoiden esittely ja äänestys</vt:lpstr>
      <vt:lpstr>8. Kysely päättäjätilaisuuteen osallistuneille (10 minuuttia)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Omakielisten keskustelu- ja tiedonkeruutilaisuuksien anti väestösuhteiden tilasta Raahessa ja Kalajoella</dc:title>
  <dc:creator>Kakko Hanna</dc:creator>
  <cp:lastModifiedBy>Päkki Liisa (ELY)</cp:lastModifiedBy>
  <cp:revision>7</cp:revision>
  <cp:lastPrinted>2025-05-08T14:31:03Z</cp:lastPrinted>
  <dcterms:created xsi:type="dcterms:W3CDTF">2023-01-04T11:22:47Z</dcterms:created>
  <dcterms:modified xsi:type="dcterms:W3CDTF">2025-06-24T12:32:58Z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0x0101006F344EF95A290B498F2A7192E412AC5D</vt:lpwstr>
  </property>
  <property fmtid="{D5CDD505-2E9C-101B-9397-08002B2CF9AE}" pid="3" name="MediaServiceImageTags">
    <vt:lpwstr/>
  </property>
</Properties>
</file>