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70" r:id="rId6"/>
    <p:sldId id="271" r:id="rId7"/>
    <p:sldId id="278" r:id="rId8"/>
    <p:sldId id="261" r:id="rId9"/>
    <p:sldId id="272" r:id="rId10"/>
    <p:sldId id="273" r:id="rId11"/>
    <p:sldId id="279" r:id="rId12"/>
    <p:sldId id="263" r:id="rId13"/>
    <p:sldId id="274" r:id="rId14"/>
    <p:sldId id="275" r:id="rId15"/>
    <p:sldId id="280" r:id="rId16"/>
    <p:sldId id="265" r:id="rId17"/>
    <p:sldId id="276" r:id="rId18"/>
    <p:sldId id="277" r:id="rId19"/>
    <p:sldId id="281" r:id="rId20"/>
    <p:sldId id="267" r:id="rId21"/>
    <p:sldId id="269" r:id="rId2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4" roundtripDataSignature="AMtx7mj6Zu/AEMZE+Nn7RYq0I88VQGYB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88" autoAdjust="0"/>
    <p:restoredTop sz="94681"/>
  </p:normalViewPr>
  <p:slideViewPr>
    <p:cSldViewPr snapToGrid="0">
      <p:cViewPr varScale="1">
        <p:scale>
          <a:sx n="157" d="100"/>
          <a:sy n="157" d="100"/>
        </p:scale>
        <p:origin x="12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19" name="Google Shape;11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100642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97938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31" name="Google Shape;13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31" name="Google Shape;13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955658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31" name="Google Shape;13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828005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31" name="Google Shape;13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882184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43" name="Google Shape;14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43" name="Google Shape;14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799939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43" name="Google Shape;14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844130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43" name="Google Shape;14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66038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55" name="Google Shape;15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67" name="Google Shape;16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611945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137309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78624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19" name="Google Shape;11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19" name="Google Shape;11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92038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5" name="Google Shape;15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6" name="Google Shape;16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2" name="Google Shape;72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3" name="Google Shape;73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8" name="Google Shape;78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9" name="Google Shape;79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1" name="Google Shape;21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8" name="Google Shape;28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4" name="Google Shape;34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5" name="Google Shape;35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3" name="Google Shape;4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4" name="Google Shape;4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9" name="Google Shape;4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9" name="Google Shape;59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0" name="Google Shape;60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6" name="Google Shape;66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7" name="Google Shape;67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" name="Google Shape;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0" name="Google Shape;1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 dirty="0"/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5510D2D2-4E3C-8030-95B5-8F61922DE65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" y="5676900"/>
            <a:ext cx="12191999" cy="1181100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>
            <a:spLocks noGrp="1"/>
          </p:cNvSpPr>
          <p:nvPr>
            <p:ph type="ctrTitle"/>
          </p:nvPr>
        </p:nvSpPr>
        <p:spPr>
          <a:xfrm>
            <a:off x="297544" y="924915"/>
            <a:ext cx="4941000" cy="363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lang="fi-FI" sz="3200" b="1" dirty="0">
                <a:solidFill>
                  <a:schemeClr val="tx1"/>
                </a:solidFill>
              </a:rPr>
              <a:t>Tiedonkeruutilaisuuksien tulokset väestösuhteiden tilasta paikkakunnalla x</a:t>
            </a:r>
            <a:br>
              <a:rPr lang="fi-FI" sz="3200" b="1" dirty="0">
                <a:solidFill>
                  <a:schemeClr val="tx1"/>
                </a:solidFill>
              </a:rPr>
            </a:br>
            <a:endParaRPr sz="3200" dirty="0">
              <a:solidFill>
                <a:schemeClr val="tx1"/>
              </a:solidFill>
            </a:endParaRPr>
          </a:p>
        </p:txBody>
      </p:sp>
      <p:cxnSp>
        <p:nvCxnSpPr>
          <p:cNvPr id="87" name="Google Shape;87;p1"/>
          <p:cNvCxnSpPr>
            <a:cxnSpLocks/>
          </p:cNvCxnSpPr>
          <p:nvPr/>
        </p:nvCxnSpPr>
        <p:spPr>
          <a:xfrm>
            <a:off x="5447322" y="916037"/>
            <a:ext cx="0" cy="4603484"/>
          </a:xfrm>
          <a:prstGeom prst="straightConnector1">
            <a:avLst/>
          </a:prstGeom>
          <a:noFill/>
          <a:ln w="12700" cap="sq" cmpd="sng">
            <a:solidFill>
              <a:schemeClr val="tx1"/>
            </a:solidFill>
            <a:prstDash val="solid"/>
            <a:bevel/>
            <a:headEnd type="none" w="sm" len="sm"/>
            <a:tailEnd type="none" w="sm" len="sm"/>
          </a:ln>
        </p:spPr>
      </p:cxnSp>
      <p:sp>
        <p:nvSpPr>
          <p:cNvPr id="92" name="Google Shape;92;p1"/>
          <p:cNvSpPr txBox="1"/>
          <p:nvPr/>
        </p:nvSpPr>
        <p:spPr>
          <a:xfrm>
            <a:off x="5733478" y="4442343"/>
            <a:ext cx="6637800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fi-FI" sz="160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Keskustelutilaisuus päättäjille ja kuntalaisille: </a:t>
            </a:r>
            <a:br>
              <a:rPr lang="fi-FI" sz="160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160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hyvien väestösuhteiden edistäminen </a:t>
            </a:r>
            <a:r>
              <a:rPr lang="fi-FI" sz="16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paikkakunnalla x</a:t>
            </a:r>
            <a:endParaRPr sz="80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fi-FI" sz="16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Aika	x.x.202x klo 16.30–19.30</a:t>
            </a:r>
            <a:endParaRPr sz="160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fi-FI" sz="16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Paikka	x, x, paikkaunta x</a:t>
            </a:r>
            <a:endParaRPr sz="14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-84687" y="3152799"/>
            <a:ext cx="5352900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i-FI" sz="18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ESITTELIJÄT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i-FI" sz="18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x, </a:t>
            </a:r>
            <a:r>
              <a:rPr lang="fi-FI" sz="180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x ry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i-FI" sz="1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fi-FI" sz="1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x ry</a:t>
            </a: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5DE2D399-178D-EA60-5C8B-685AEC6D95E0}"/>
              </a:ext>
            </a:extLst>
          </p:cNvPr>
          <p:cNvSpPr txBox="1"/>
          <p:nvPr/>
        </p:nvSpPr>
        <p:spPr>
          <a:xfrm>
            <a:off x="6517341" y="1790654"/>
            <a:ext cx="40341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chemeClr val="tx1"/>
                </a:solidFill>
              </a:rPr>
              <a:t>Tähän järjestön ja kunnan logot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F74E23C4-6126-2259-7D10-8A45B3A532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676900"/>
            <a:ext cx="12191999" cy="11811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b="1" dirty="0"/>
              <a:t>Asenteet paikkakunnalla x, </a:t>
            </a:r>
            <a:r>
              <a:rPr lang="fi-FI" b="1" dirty="0">
                <a:solidFill>
                  <a:schemeClr val="accent2"/>
                </a:solidFill>
              </a:rPr>
              <a:t>x-kieliset</a:t>
            </a:r>
            <a:endParaRPr dirty="0"/>
          </a:p>
        </p:txBody>
      </p:sp>
      <p:sp>
        <p:nvSpPr>
          <p:cNvPr id="122" name="Google Shape;122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9744182" cy="3763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03200">
              <a:buSzPts val="2400"/>
              <a:buFont typeface="Calibri"/>
              <a:buChar char="•"/>
            </a:pP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203116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b="1" dirty="0"/>
              <a:t>Asenteet paikkakunnalla x, </a:t>
            </a:r>
            <a:r>
              <a:rPr lang="fi-FI" b="1" dirty="0">
                <a:solidFill>
                  <a:srgbClr val="00B050"/>
                </a:solidFill>
              </a:rPr>
              <a:t>x-kieliset</a:t>
            </a:r>
            <a:endParaRPr dirty="0">
              <a:solidFill>
                <a:srgbClr val="00B050"/>
              </a:solidFill>
            </a:endParaRPr>
          </a:p>
        </p:txBody>
      </p:sp>
      <p:sp>
        <p:nvSpPr>
          <p:cNvPr id="110" name="Google Shape;110;p4"/>
          <p:cNvSpPr txBox="1">
            <a:spLocks noGrp="1"/>
          </p:cNvSpPr>
          <p:nvPr>
            <p:ph type="body" idx="1"/>
          </p:nvPr>
        </p:nvSpPr>
        <p:spPr>
          <a:xfrm>
            <a:off x="838200" y="1690694"/>
            <a:ext cx="9816101" cy="3960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03200">
              <a:spcBef>
                <a:spcPts val="0"/>
              </a:spcBef>
              <a:buSzPts val="2400"/>
            </a:pPr>
            <a:endParaRPr lang="fi-FI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478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751820" cy="1372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b="1" dirty="0"/>
              <a:t>Turvallisuuden tunne paikkakunnalla x, </a:t>
            </a:r>
            <a:r>
              <a:rPr lang="fi-FI" b="1" dirty="0">
                <a:solidFill>
                  <a:schemeClr val="accent1"/>
                </a:solidFill>
              </a:rPr>
              <a:t>x-kieliset</a:t>
            </a:r>
            <a:endParaRPr dirty="0"/>
          </a:p>
        </p:txBody>
      </p:sp>
      <p:sp>
        <p:nvSpPr>
          <p:cNvPr id="134" name="Google Shape;134;p8"/>
          <p:cNvSpPr txBox="1">
            <a:spLocks noGrp="1"/>
          </p:cNvSpPr>
          <p:nvPr>
            <p:ph type="body" idx="1"/>
          </p:nvPr>
        </p:nvSpPr>
        <p:spPr>
          <a:xfrm>
            <a:off x="719015" y="1737360"/>
            <a:ext cx="10634785" cy="4581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03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endParaRPr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751820" cy="1372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b="1" dirty="0"/>
              <a:t>Turvallisuuden tunne paikkakunnalla x, </a:t>
            </a:r>
            <a:r>
              <a:rPr lang="fi-FI" b="1" dirty="0">
                <a:solidFill>
                  <a:srgbClr val="FF0000"/>
                </a:solidFill>
              </a:rPr>
              <a:t>x-kieliset</a:t>
            </a:r>
            <a:endParaRPr dirty="0"/>
          </a:p>
        </p:txBody>
      </p:sp>
      <p:sp>
        <p:nvSpPr>
          <p:cNvPr id="134" name="Google Shape;134;p8"/>
          <p:cNvSpPr txBox="1">
            <a:spLocks noGrp="1"/>
          </p:cNvSpPr>
          <p:nvPr>
            <p:ph type="body" idx="1"/>
          </p:nvPr>
        </p:nvSpPr>
        <p:spPr>
          <a:xfrm>
            <a:off x="719015" y="1911814"/>
            <a:ext cx="10315429" cy="4006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sz="2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774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751820" cy="1372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b="1" dirty="0"/>
              <a:t>Turvallisuuden tunne paikkakunnalla x, </a:t>
            </a:r>
            <a:r>
              <a:rPr lang="fi-FI" b="1" dirty="0">
                <a:solidFill>
                  <a:schemeClr val="accent2"/>
                </a:solidFill>
              </a:rPr>
              <a:t>x-kieliset</a:t>
            </a:r>
            <a:endParaRPr dirty="0"/>
          </a:p>
        </p:txBody>
      </p:sp>
      <p:sp>
        <p:nvSpPr>
          <p:cNvPr id="134" name="Google Shape;134;p8"/>
          <p:cNvSpPr txBox="1">
            <a:spLocks noGrp="1"/>
          </p:cNvSpPr>
          <p:nvPr>
            <p:ph type="body" idx="1"/>
          </p:nvPr>
        </p:nvSpPr>
        <p:spPr>
          <a:xfrm>
            <a:off x="838201" y="1911814"/>
            <a:ext cx="9980488" cy="4108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03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endParaRPr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628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751820" cy="1372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b="1" dirty="0"/>
              <a:t>Turvallisuuden tunne paikkakunnalla x,  </a:t>
            </a:r>
            <a:r>
              <a:rPr lang="fi-FI" b="1" dirty="0">
                <a:solidFill>
                  <a:srgbClr val="00B050"/>
                </a:solidFill>
              </a:rPr>
              <a:t>x-kieliset</a:t>
            </a:r>
            <a:endParaRPr dirty="0"/>
          </a:p>
        </p:txBody>
      </p:sp>
      <p:sp>
        <p:nvSpPr>
          <p:cNvPr id="134" name="Google Shape;134;p8"/>
          <p:cNvSpPr txBox="1">
            <a:spLocks noGrp="1"/>
          </p:cNvSpPr>
          <p:nvPr>
            <p:ph type="body" idx="1"/>
          </p:nvPr>
        </p:nvSpPr>
        <p:spPr>
          <a:xfrm>
            <a:off x="838201" y="1911814"/>
            <a:ext cx="9980488" cy="4108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03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endParaRPr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962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0"/>
          <p:cNvSpPr txBox="1">
            <a:spLocks noGrp="1"/>
          </p:cNvSpPr>
          <p:nvPr>
            <p:ph type="title"/>
          </p:nvPr>
        </p:nvSpPr>
        <p:spPr>
          <a:xfrm>
            <a:off x="585046" y="385445"/>
            <a:ext cx="11021907" cy="1341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b="1" dirty="0"/>
              <a:t>Vuorovaikutus paikkakunnalla x, </a:t>
            </a:r>
            <a:r>
              <a:rPr lang="fi-FI" b="1" dirty="0">
                <a:solidFill>
                  <a:schemeClr val="accent1"/>
                </a:solidFill>
              </a:rPr>
              <a:t>x-kieliset</a:t>
            </a:r>
            <a:endParaRPr dirty="0"/>
          </a:p>
        </p:txBody>
      </p:sp>
      <p:sp>
        <p:nvSpPr>
          <p:cNvPr id="146" name="Google Shape;146;p10"/>
          <p:cNvSpPr txBox="1">
            <a:spLocks noGrp="1"/>
          </p:cNvSpPr>
          <p:nvPr>
            <p:ph type="body" idx="1"/>
          </p:nvPr>
        </p:nvSpPr>
        <p:spPr>
          <a:xfrm>
            <a:off x="759150" y="162431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indent="-457200">
              <a:spcBef>
                <a:spcPts val="0"/>
              </a:spcBef>
              <a:buSzPts val="2800"/>
            </a:pPr>
            <a:br>
              <a:rPr lang="fi-FI" dirty="0"/>
            </a:br>
            <a:endParaRPr lang="fi-FI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b="1" dirty="0"/>
              <a:t>Vuorovaikutus paikkakunnalla x, </a:t>
            </a:r>
            <a:r>
              <a:rPr lang="fi-FI" b="1" dirty="0">
                <a:solidFill>
                  <a:srgbClr val="FF0000"/>
                </a:solidFill>
              </a:rPr>
              <a:t>x-kieliset</a:t>
            </a:r>
            <a:endParaRPr dirty="0"/>
          </a:p>
        </p:txBody>
      </p:sp>
      <p:sp>
        <p:nvSpPr>
          <p:cNvPr id="146" name="Google Shape;146;p10"/>
          <p:cNvSpPr txBox="1">
            <a:spLocks noGrp="1"/>
          </p:cNvSpPr>
          <p:nvPr>
            <p:ph type="body" idx="1"/>
          </p:nvPr>
        </p:nvSpPr>
        <p:spPr>
          <a:xfrm>
            <a:off x="838200" y="1577672"/>
            <a:ext cx="10175697" cy="4607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endParaRPr lang="fi-FI" sz="2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114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b="1" dirty="0"/>
              <a:t>Vuorovaikutus paikkakunnalla x, </a:t>
            </a:r>
            <a:r>
              <a:rPr lang="fi-FI" b="1" dirty="0">
                <a:solidFill>
                  <a:schemeClr val="accent2"/>
                </a:solidFill>
              </a:rPr>
              <a:t>x-kieliset</a:t>
            </a:r>
            <a:endParaRPr dirty="0"/>
          </a:p>
        </p:txBody>
      </p:sp>
      <p:sp>
        <p:nvSpPr>
          <p:cNvPr id="146" name="Google Shape;146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268164" cy="2962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endParaRPr lang="fi-FI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926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b="1" dirty="0"/>
              <a:t>Vuorovaikutus paikkakunnalla x, </a:t>
            </a:r>
            <a:r>
              <a:rPr lang="fi-FI" b="1" dirty="0">
                <a:solidFill>
                  <a:srgbClr val="00B050"/>
                </a:solidFill>
              </a:rPr>
              <a:t>x-kieliset</a:t>
            </a:r>
            <a:endParaRPr dirty="0"/>
          </a:p>
        </p:txBody>
      </p:sp>
      <p:sp>
        <p:nvSpPr>
          <p:cNvPr id="146" name="Google Shape;146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268164" cy="2962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endParaRPr lang="fi-FI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049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>
            <a:spLocks noGrp="1"/>
          </p:cNvSpPr>
          <p:nvPr>
            <p:ph type="title"/>
          </p:nvPr>
        </p:nvSpPr>
        <p:spPr>
          <a:xfrm>
            <a:off x="725184" y="447319"/>
            <a:ext cx="11069548" cy="1453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b="1" dirty="0"/>
              <a:t>Tiedonkeruutilaisuudet väestösuhteiden tilasta keväällä 2024</a:t>
            </a:r>
            <a:endParaRPr dirty="0"/>
          </a:p>
        </p:txBody>
      </p:sp>
      <p:sp>
        <p:nvSpPr>
          <p:cNvPr id="99" name="Google Shape;99;p2"/>
          <p:cNvSpPr txBox="1">
            <a:spLocks noGrp="1"/>
          </p:cNvSpPr>
          <p:nvPr>
            <p:ph type="body" idx="1"/>
          </p:nvPr>
        </p:nvSpPr>
        <p:spPr>
          <a:xfrm>
            <a:off x="777239" y="1891359"/>
            <a:ext cx="10595187" cy="4678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dirty="0"/>
              <a:t>Tilaisuuksiin osallistui yhteensä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b="1" dirty="0">
                <a:solidFill>
                  <a:schemeClr val="tx1"/>
                </a:solidFill>
              </a:rPr>
              <a:t>xx henkilöä</a:t>
            </a:r>
            <a:r>
              <a:rPr lang="fi-FI" dirty="0"/>
              <a:t>:</a:t>
            </a:r>
            <a:endParaRPr dirty="0"/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 dirty="0">
                <a:solidFill>
                  <a:schemeClr val="accent1"/>
                </a:solidFill>
              </a:rPr>
              <a:t>X-kieliset</a:t>
            </a:r>
            <a:r>
              <a:rPr lang="fi-FI" dirty="0"/>
              <a:t> tilaisuudet x.x.202x, osallistujia xx</a:t>
            </a: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 dirty="0">
                <a:solidFill>
                  <a:schemeClr val="accent2"/>
                </a:solidFill>
              </a:rPr>
              <a:t>X-kieliset</a:t>
            </a:r>
            <a:r>
              <a:rPr lang="fi-FI" dirty="0">
                <a:solidFill>
                  <a:schemeClr val="tx1"/>
                </a:solidFill>
              </a:rPr>
              <a:t> tilaisuudet x.x.202x, osallistujia xx </a:t>
            </a: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 dirty="0">
                <a:solidFill>
                  <a:srgbClr val="00B050"/>
                </a:solidFill>
              </a:rPr>
              <a:t>X-kieliset</a:t>
            </a:r>
            <a:r>
              <a:rPr lang="fi-FI" dirty="0">
                <a:solidFill>
                  <a:schemeClr val="tx1"/>
                </a:solidFill>
              </a:rPr>
              <a:t> tilaisuudet x.x.202x, osallistujia xx</a:t>
            </a: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 dirty="0">
                <a:solidFill>
                  <a:srgbClr val="FF0000"/>
                </a:solidFill>
              </a:rPr>
              <a:t>X-kielinen</a:t>
            </a:r>
            <a:r>
              <a:rPr lang="fi-FI" dirty="0">
                <a:solidFill>
                  <a:schemeClr val="tx1"/>
                </a:solidFill>
              </a:rPr>
              <a:t> tilaisuus x.x.202x, osallistujia xx</a:t>
            </a:r>
            <a:endParaRPr sz="900" dirty="0">
              <a:solidFill>
                <a:schemeClr val="tx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b="1" dirty="0"/>
              <a:t>Järjestäjänä:</a:t>
            </a: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dirty="0"/>
              <a:t>Järjestö/-t x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2"/>
          <p:cNvSpPr txBox="1">
            <a:spLocks noGrp="1"/>
          </p:cNvSpPr>
          <p:nvPr>
            <p:ph type="title"/>
          </p:nvPr>
        </p:nvSpPr>
        <p:spPr>
          <a:xfrm>
            <a:off x="592137" y="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fi-FI" sz="3200" b="1" dirty="0"/>
              <a:t>Tarvittavat toimenpiteet </a:t>
            </a:r>
            <a:br>
              <a:rPr lang="fi-FI" sz="3200" b="1" dirty="0"/>
            </a:br>
            <a:r>
              <a:rPr lang="fi-FI" sz="3200" b="1" dirty="0"/>
              <a:t>tilaisuuksiin osallistuneiden asukkaiden mukaan</a:t>
            </a:r>
            <a:endParaRPr sz="3200" b="1" dirty="0"/>
          </a:p>
        </p:txBody>
      </p:sp>
      <p:sp>
        <p:nvSpPr>
          <p:cNvPr id="158" name="Google Shape;158;p12"/>
          <p:cNvSpPr txBox="1">
            <a:spLocks noGrp="1"/>
          </p:cNvSpPr>
          <p:nvPr>
            <p:ph type="body" idx="1"/>
          </p:nvPr>
        </p:nvSpPr>
        <p:spPr>
          <a:xfrm>
            <a:off x="453063" y="1253067"/>
            <a:ext cx="11146800" cy="48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66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•"/>
            </a:pPr>
            <a:endParaRPr lang="fi-FI" sz="2400" dirty="0">
              <a:solidFill>
                <a:srgbClr val="FF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lang="fi-FI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4"/>
          <p:cNvSpPr txBox="1">
            <a:spLocks noGrp="1"/>
          </p:cNvSpPr>
          <p:nvPr>
            <p:ph type="title"/>
          </p:nvPr>
        </p:nvSpPr>
        <p:spPr>
          <a:xfrm>
            <a:off x="0" y="1399627"/>
            <a:ext cx="12191998" cy="1716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fi-FI" sz="7300" b="1" dirty="0">
                <a:solidFill>
                  <a:schemeClr val="dk1"/>
                </a:solidFill>
              </a:rPr>
              <a:t>KIITOS</a:t>
            </a:r>
            <a:br>
              <a:rPr lang="fi-FI" sz="6000" b="1" dirty="0">
                <a:solidFill>
                  <a:schemeClr val="dk1"/>
                </a:solidFill>
              </a:rPr>
            </a:br>
            <a:endParaRPr sz="5600" dirty="0"/>
          </a:p>
        </p:txBody>
      </p:sp>
      <p:sp>
        <p:nvSpPr>
          <p:cNvPr id="173" name="Google Shape;173;p14"/>
          <p:cNvSpPr txBox="1">
            <a:spLocks noGrp="1"/>
          </p:cNvSpPr>
          <p:nvPr>
            <p:ph type="body" idx="1"/>
          </p:nvPr>
        </p:nvSpPr>
        <p:spPr>
          <a:xfrm>
            <a:off x="-3" y="2645923"/>
            <a:ext cx="12129964" cy="186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b="1" dirty="0">
              <a:solidFill>
                <a:schemeClr val="dk1"/>
              </a:solidFill>
            </a:endParaRP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69D6D71F-55F7-0866-552D-0CB3C19F8E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676900"/>
            <a:ext cx="12191999" cy="11811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fi-FI" sz="3200" b="1" dirty="0"/>
              <a:t>Tilaisuuksiin osallistuneiden asukkaiden </a:t>
            </a:r>
            <a:br>
              <a:rPr lang="fi-FI" sz="3200" b="1" dirty="0"/>
            </a:br>
            <a:r>
              <a:rPr lang="fi-FI" sz="3200" b="1" dirty="0"/>
              <a:t>kokemukset ja havainnot </a:t>
            </a:r>
            <a:br>
              <a:rPr lang="fi-FI" sz="3200" b="1" dirty="0"/>
            </a:br>
            <a:r>
              <a:rPr lang="fi-FI" sz="3200" b="1" dirty="0"/>
              <a:t>väestösuhteiden tilasta paikkakunnalla x</a:t>
            </a:r>
            <a:endParaRPr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b="1" dirty="0"/>
              <a:t>Osallisuus paikkakunnalla x, </a:t>
            </a:r>
            <a:r>
              <a:rPr lang="fi-FI" b="1" dirty="0">
                <a:solidFill>
                  <a:schemeClr val="accent1"/>
                </a:solidFill>
              </a:rPr>
              <a:t>x-kieliset</a:t>
            </a:r>
            <a:endParaRPr dirty="0">
              <a:solidFill>
                <a:schemeClr val="accent1"/>
              </a:solidFill>
            </a:endParaRPr>
          </a:p>
        </p:txBody>
      </p:sp>
      <p:sp>
        <p:nvSpPr>
          <p:cNvPr id="110" name="Google Shape;110;p4"/>
          <p:cNvSpPr txBox="1">
            <a:spLocks noGrp="1"/>
          </p:cNvSpPr>
          <p:nvPr>
            <p:ph type="body" idx="1"/>
          </p:nvPr>
        </p:nvSpPr>
        <p:spPr>
          <a:xfrm>
            <a:off x="838200" y="1690688"/>
            <a:ext cx="10515600" cy="4083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8300">
              <a:buSzPts val="2400"/>
            </a:pPr>
            <a:endParaRPr lang="fi-FI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b="1" dirty="0"/>
              <a:t>Osallisuus paikkakunnalla x, </a:t>
            </a:r>
            <a:r>
              <a:rPr lang="fi-FI" b="1" dirty="0">
                <a:solidFill>
                  <a:srgbClr val="FF0000"/>
                </a:solidFill>
              </a:rPr>
              <a:t>x-kieliset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10" name="Google Shape;110;p4"/>
          <p:cNvSpPr txBox="1">
            <a:spLocks noGrp="1"/>
          </p:cNvSpPr>
          <p:nvPr>
            <p:ph type="body" idx="1"/>
          </p:nvPr>
        </p:nvSpPr>
        <p:spPr>
          <a:xfrm>
            <a:off x="838200" y="1813983"/>
            <a:ext cx="9139499" cy="3425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03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endParaRPr lang="fi-FI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478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b="1" dirty="0"/>
              <a:t>Osallisuus paikkakunnalla x, </a:t>
            </a:r>
            <a:r>
              <a:rPr lang="fi-FI" b="1" dirty="0">
                <a:solidFill>
                  <a:schemeClr val="accent2"/>
                </a:solidFill>
              </a:rPr>
              <a:t>x-kieliset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110" name="Google Shape;110;p4"/>
          <p:cNvSpPr txBox="1">
            <a:spLocks noGrp="1"/>
          </p:cNvSpPr>
          <p:nvPr>
            <p:ph type="body" idx="1"/>
          </p:nvPr>
        </p:nvSpPr>
        <p:spPr>
          <a:xfrm>
            <a:off x="838200" y="1690694"/>
            <a:ext cx="9816101" cy="3960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03200">
              <a:spcBef>
                <a:spcPts val="0"/>
              </a:spcBef>
              <a:buSzPts val="2400"/>
            </a:pPr>
            <a:endParaRPr lang="fi-FI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978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b="1" dirty="0"/>
              <a:t>Osallisuus paikkakunnalla x, </a:t>
            </a:r>
            <a:r>
              <a:rPr lang="fi-FI" b="1" dirty="0">
                <a:solidFill>
                  <a:srgbClr val="00B050"/>
                </a:solidFill>
              </a:rPr>
              <a:t>x-kieliset</a:t>
            </a:r>
            <a:endParaRPr dirty="0">
              <a:solidFill>
                <a:srgbClr val="00B050"/>
              </a:solidFill>
            </a:endParaRPr>
          </a:p>
        </p:txBody>
      </p:sp>
      <p:sp>
        <p:nvSpPr>
          <p:cNvPr id="110" name="Google Shape;110;p4"/>
          <p:cNvSpPr txBox="1">
            <a:spLocks noGrp="1"/>
          </p:cNvSpPr>
          <p:nvPr>
            <p:ph type="body" idx="1"/>
          </p:nvPr>
        </p:nvSpPr>
        <p:spPr>
          <a:xfrm>
            <a:off x="838200" y="1690694"/>
            <a:ext cx="9816101" cy="3960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03200">
              <a:spcBef>
                <a:spcPts val="0"/>
              </a:spcBef>
              <a:buSzPts val="2400"/>
            </a:pPr>
            <a:endParaRPr lang="fi-FI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333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b="1" dirty="0"/>
              <a:t>Asenteet paikkakunnalla x</a:t>
            </a:r>
            <a:r>
              <a:rPr lang="fi-FI" b="1"/>
              <a:t>, </a:t>
            </a:r>
            <a:r>
              <a:rPr lang="fi-FI" b="1">
                <a:solidFill>
                  <a:schemeClr val="accent1"/>
                </a:solidFill>
              </a:rPr>
              <a:t>x-kieliset</a:t>
            </a:r>
            <a:endParaRPr dirty="0"/>
          </a:p>
        </p:txBody>
      </p:sp>
      <p:sp>
        <p:nvSpPr>
          <p:cNvPr id="122" name="Google Shape;122;p6"/>
          <p:cNvSpPr txBox="1">
            <a:spLocks noGrp="1"/>
          </p:cNvSpPr>
          <p:nvPr>
            <p:ph type="body" idx="1"/>
          </p:nvPr>
        </p:nvSpPr>
        <p:spPr>
          <a:xfrm>
            <a:off x="838200" y="1579046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03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endParaRPr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b="1" dirty="0"/>
              <a:t>Asenteet paikkakunnalla x, </a:t>
            </a:r>
            <a:r>
              <a:rPr lang="fi-FI" b="1" dirty="0">
                <a:solidFill>
                  <a:srgbClr val="FF0000"/>
                </a:solidFill>
              </a:rPr>
              <a:t>x-kieliset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22" name="Google Shape;122;p6"/>
          <p:cNvSpPr txBox="1">
            <a:spLocks noGrp="1"/>
          </p:cNvSpPr>
          <p:nvPr>
            <p:ph type="body" idx="1"/>
          </p:nvPr>
        </p:nvSpPr>
        <p:spPr>
          <a:xfrm>
            <a:off x="778374" y="1836357"/>
            <a:ext cx="10184152" cy="4081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i-FI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738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1744</TotalTime>
  <Words>212</Words>
  <Application>Microsoft Macintosh PowerPoint</Application>
  <PresentationFormat>Laajakuva</PresentationFormat>
  <Paragraphs>37</Paragraphs>
  <Slides>21</Slides>
  <Notes>21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Office-teema</vt:lpstr>
      <vt:lpstr>Tiedonkeruutilaisuuksien tulokset väestösuhteiden tilasta paikkakunnalla x </vt:lpstr>
      <vt:lpstr>Tiedonkeruutilaisuudet väestösuhteiden tilasta keväällä 2024</vt:lpstr>
      <vt:lpstr>PowerPoint-esitys</vt:lpstr>
      <vt:lpstr>Osallisuus paikkakunnalla x, x-kieliset</vt:lpstr>
      <vt:lpstr>Osallisuus paikkakunnalla x, x-kieliset</vt:lpstr>
      <vt:lpstr>Osallisuus paikkakunnalla x, x-kieliset</vt:lpstr>
      <vt:lpstr>Osallisuus paikkakunnalla x, x-kieliset</vt:lpstr>
      <vt:lpstr>Asenteet paikkakunnalla x, x-kieliset</vt:lpstr>
      <vt:lpstr>Asenteet paikkakunnalla x, x-kieliset</vt:lpstr>
      <vt:lpstr>Asenteet paikkakunnalla x, x-kieliset</vt:lpstr>
      <vt:lpstr>Asenteet paikkakunnalla x, x-kieliset</vt:lpstr>
      <vt:lpstr>Turvallisuuden tunne paikkakunnalla x, x-kieliset</vt:lpstr>
      <vt:lpstr>Turvallisuuden tunne paikkakunnalla x, x-kieliset</vt:lpstr>
      <vt:lpstr>Turvallisuuden tunne paikkakunnalla x, x-kieliset</vt:lpstr>
      <vt:lpstr>Turvallisuuden tunne paikkakunnalla x,  x-kieliset</vt:lpstr>
      <vt:lpstr>Vuorovaikutus paikkakunnalla x, x-kieliset</vt:lpstr>
      <vt:lpstr>Vuorovaikutus paikkakunnalla x, x-kieliset</vt:lpstr>
      <vt:lpstr>Vuorovaikutus paikkakunnalla x, x-kieliset</vt:lpstr>
      <vt:lpstr>Vuorovaikutus paikkakunnalla x, x-kieliset</vt:lpstr>
      <vt:lpstr>Tarvittavat toimenpiteet  tilaisuuksiin osallistuneiden asukkaiden mukaan</vt:lpstr>
      <vt:lpstr>KIITOS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Omakielisten keskustelu- ja tiedonkeruutilaisuuksien anti väestösuhteiden tilasta Raahessa ja Kalajoella</dc:title>
  <dc:creator>Kakko Hanna</dc:creator>
  <cp:lastModifiedBy>Krister Heilimö</cp:lastModifiedBy>
  <cp:revision>45</cp:revision>
  <dcterms:created xsi:type="dcterms:W3CDTF">2023-01-04T11:22:47Z</dcterms:created>
  <dcterms:modified xsi:type="dcterms:W3CDTF">2025-02-10T07:28:22Z</dcterms:modified>
</cp:coreProperties>
</file>